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sldIdLst>
    <p:sldId id="285" r:id="rId2"/>
    <p:sldId id="256" r:id="rId3"/>
    <p:sldId id="257" r:id="rId4"/>
    <p:sldId id="260" r:id="rId5"/>
    <p:sldId id="261" r:id="rId6"/>
    <p:sldId id="267" r:id="rId7"/>
    <p:sldId id="262" r:id="rId8"/>
    <p:sldId id="268" r:id="rId9"/>
    <p:sldId id="269" r:id="rId10"/>
    <p:sldId id="265" r:id="rId11"/>
    <p:sldId id="278" r:id="rId12"/>
    <p:sldId id="276" r:id="rId13"/>
    <p:sldId id="266" r:id="rId14"/>
    <p:sldId id="277" r:id="rId15"/>
    <p:sldId id="263" r:id="rId16"/>
    <p:sldId id="274" r:id="rId17"/>
    <p:sldId id="279" r:id="rId18"/>
    <p:sldId id="270" r:id="rId19"/>
    <p:sldId id="273" r:id="rId20"/>
    <p:sldId id="280" r:id="rId21"/>
    <p:sldId id="271" r:id="rId22"/>
    <p:sldId id="281" r:id="rId23"/>
    <p:sldId id="272" r:id="rId24"/>
    <p:sldId id="282" r:id="rId25"/>
    <p:sldId id="283" r:id="rId26"/>
    <p:sldId id="284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A5A5"/>
    <a:srgbClr val="26A0D7"/>
    <a:srgbClr val="FFC000"/>
    <a:srgbClr val="292B2A"/>
    <a:srgbClr val="191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9283" autoAdjust="0"/>
  </p:normalViewPr>
  <p:slideViewPr>
    <p:cSldViewPr snapToGrid="0">
      <p:cViewPr varScale="1">
        <p:scale>
          <a:sx n="55" d="100"/>
          <a:sy n="55" d="100"/>
        </p:scale>
        <p:origin x="13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C:\Users\Tatic\Desktop\Radionica%20II\podaci.xlsx" TargetMode="External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a_2_rešeno!$B$3:$B$112</cx:f>
        <cx:lvl ptCount="110" formatCode="General">
          <cx:pt idx="0">3</cx:pt>
          <cx:pt idx="1">2</cx:pt>
          <cx:pt idx="2">4</cx:pt>
          <cx:pt idx="3">1</cx:pt>
          <cx:pt idx="4">2</cx:pt>
          <cx:pt idx="5">1</cx:pt>
          <cx:pt idx="6">2</cx:pt>
          <cx:pt idx="7">3</cx:pt>
          <cx:pt idx="8">2</cx:pt>
          <cx:pt idx="9">1</cx:pt>
          <cx:pt idx="10">1</cx:pt>
          <cx:pt idx="11">5</cx:pt>
          <cx:pt idx="12">3</cx:pt>
          <cx:pt idx="13">2</cx:pt>
          <cx:pt idx="14">4</cx:pt>
          <cx:pt idx="15">3</cx:pt>
          <cx:pt idx="16">7</cx:pt>
          <cx:pt idx="17">1</cx:pt>
          <cx:pt idx="18">7</cx:pt>
          <cx:pt idx="19">1</cx:pt>
          <cx:pt idx="20">6</cx:pt>
          <cx:pt idx="21">5</cx:pt>
          <cx:pt idx="22">5</cx:pt>
          <cx:pt idx="23">6</cx:pt>
          <cx:pt idx="24">2</cx:pt>
          <cx:pt idx="25">3</cx:pt>
          <cx:pt idx="26">2</cx:pt>
          <cx:pt idx="27">3</cx:pt>
          <cx:pt idx="28">3</cx:pt>
          <cx:pt idx="29">3</cx:pt>
          <cx:pt idx="30">1</cx:pt>
          <cx:pt idx="31">1</cx:pt>
          <cx:pt idx="32">3</cx:pt>
          <cx:pt idx="33">1</cx:pt>
          <cx:pt idx="34">3</cx:pt>
          <cx:pt idx="35">3</cx:pt>
          <cx:pt idx="36">7</cx:pt>
          <cx:pt idx="37">1</cx:pt>
          <cx:pt idx="38">1</cx:pt>
          <cx:pt idx="39">7</cx:pt>
          <cx:pt idx="40">5</cx:pt>
          <cx:pt idx="41">6</cx:pt>
          <cx:pt idx="42">2</cx:pt>
          <cx:pt idx="43">3</cx:pt>
          <cx:pt idx="44">3</cx:pt>
          <cx:pt idx="45">5</cx:pt>
          <cx:pt idx="46">4</cx:pt>
          <cx:pt idx="47">3</cx:pt>
          <cx:pt idx="48">1</cx:pt>
          <cx:pt idx="49">5</cx:pt>
          <cx:pt idx="50">5</cx:pt>
          <cx:pt idx="51">1</cx:pt>
          <cx:pt idx="52">1</cx:pt>
          <cx:pt idx="53">3</cx:pt>
          <cx:pt idx="54">4</cx:pt>
          <cx:pt idx="55">2</cx:pt>
          <cx:pt idx="56">2</cx:pt>
          <cx:pt idx="57">1</cx:pt>
          <cx:pt idx="58">4</cx:pt>
          <cx:pt idx="59">2</cx:pt>
          <cx:pt idx="60">3</cx:pt>
          <cx:pt idx="61">1</cx:pt>
          <cx:pt idx="62">5</cx:pt>
          <cx:pt idx="63">2</cx:pt>
          <cx:pt idx="64">5</cx:pt>
          <cx:pt idx="65">1</cx:pt>
          <cx:pt idx="66">3</cx:pt>
          <cx:pt idx="67">3</cx:pt>
          <cx:pt idx="68">1</cx:pt>
          <cx:pt idx="69">4</cx:pt>
          <cx:pt idx="70">3</cx:pt>
          <cx:pt idx="71">2</cx:pt>
          <cx:pt idx="72">4</cx:pt>
          <cx:pt idx="73">1</cx:pt>
          <cx:pt idx="74">4</cx:pt>
          <cx:pt idx="75">3</cx:pt>
          <cx:pt idx="76">2</cx:pt>
          <cx:pt idx="77">5</cx:pt>
          <cx:pt idx="78">1</cx:pt>
          <cx:pt idx="79">5</cx:pt>
          <cx:pt idx="80">4</cx:pt>
          <cx:pt idx="81">1</cx:pt>
          <cx:pt idx="82">5</cx:pt>
          <cx:pt idx="83">4</cx:pt>
          <cx:pt idx="84">3</cx:pt>
          <cx:pt idx="85">1</cx:pt>
          <cx:pt idx="86">1</cx:pt>
          <cx:pt idx="87">3</cx:pt>
          <cx:pt idx="88">3</cx:pt>
          <cx:pt idx="89">3</cx:pt>
          <cx:pt idx="90">2</cx:pt>
          <cx:pt idx="91">2</cx:pt>
          <cx:pt idx="92">1</cx:pt>
          <cx:pt idx="93">3</cx:pt>
          <cx:pt idx="94">2</cx:pt>
          <cx:pt idx="95">4</cx:pt>
          <cx:pt idx="96">3</cx:pt>
          <cx:pt idx="97">1</cx:pt>
          <cx:pt idx="98">2</cx:pt>
          <cx:pt idx="99">3</cx:pt>
          <cx:pt idx="100">6</cx:pt>
          <cx:pt idx="101">4</cx:pt>
          <cx:pt idx="102">4</cx:pt>
          <cx:pt idx="103">1</cx:pt>
          <cx:pt idx="104">4</cx:pt>
          <cx:pt idx="105">7</cx:pt>
          <cx:pt idx="106">4</cx:pt>
          <cx:pt idx="107">4</cx:pt>
          <cx:pt idx="108">2</cx:pt>
          <cx:pt idx="109">4</cx:pt>
        </cx:lvl>
      </cx:numDim>
    </cx:data>
    <cx:data id="1">
      <cx:numDim type="val">
        <cx:f>a_2_rešeno!$C$3:$C$112</cx:f>
        <cx:lvl ptCount="110" formatCode="General">
          <cx:pt idx="0">3</cx:pt>
          <cx:pt idx="1">3</cx:pt>
          <cx:pt idx="2">5</cx:pt>
          <cx:pt idx="3">3</cx:pt>
          <cx:pt idx="4">5</cx:pt>
          <cx:pt idx="5">1</cx:pt>
          <cx:pt idx="6">2</cx:pt>
          <cx:pt idx="7">2</cx:pt>
          <cx:pt idx="8">2</cx:pt>
          <cx:pt idx="9">1</cx:pt>
          <cx:pt idx="10">4</cx:pt>
          <cx:pt idx="11">5</cx:pt>
          <cx:pt idx="12">3</cx:pt>
          <cx:pt idx="13">2</cx:pt>
          <cx:pt idx="14">5</cx:pt>
          <cx:pt idx="15">5</cx:pt>
          <cx:pt idx="16">7</cx:pt>
          <cx:pt idx="17">2</cx:pt>
          <cx:pt idx="18">4</cx:pt>
          <cx:pt idx="19">1</cx:pt>
          <cx:pt idx="20">6</cx:pt>
          <cx:pt idx="21">3</cx:pt>
          <cx:pt idx="22">6</cx:pt>
          <cx:pt idx="23">6</cx:pt>
          <cx:pt idx="24">3</cx:pt>
          <cx:pt idx="25">5</cx:pt>
          <cx:pt idx="26">2</cx:pt>
          <cx:pt idx="27">4</cx:pt>
          <cx:pt idx="28">6</cx:pt>
          <cx:pt idx="29">3</cx:pt>
          <cx:pt idx="30">4</cx:pt>
          <cx:pt idx="31">1</cx:pt>
          <cx:pt idx="32">5</cx:pt>
          <cx:pt idx="33">2</cx:pt>
          <cx:pt idx="34">3</cx:pt>
          <cx:pt idx="35">3</cx:pt>
          <cx:pt idx="36">6</cx:pt>
          <cx:pt idx="37">1</cx:pt>
          <cx:pt idx="38">1</cx:pt>
          <cx:pt idx="39">7</cx:pt>
          <cx:pt idx="40">6</cx:pt>
          <cx:pt idx="41">6</cx:pt>
          <cx:pt idx="42">5</cx:pt>
          <cx:pt idx="43">5</cx:pt>
          <cx:pt idx="44">4</cx:pt>
          <cx:pt idx="45">5</cx:pt>
          <cx:pt idx="46">4</cx:pt>
          <cx:pt idx="47">3</cx:pt>
          <cx:pt idx="48">3</cx:pt>
          <cx:pt idx="49">5</cx:pt>
          <cx:pt idx="50">4</cx:pt>
          <cx:pt idx="51">1</cx:pt>
          <cx:pt idx="52">1</cx:pt>
          <cx:pt idx="53">4</cx:pt>
          <cx:pt idx="54">5</cx:pt>
          <cx:pt idx="55">2</cx:pt>
          <cx:pt idx="56">2</cx:pt>
          <cx:pt idx="57">5</cx:pt>
          <cx:pt idx="58">7</cx:pt>
          <cx:pt idx="59">4</cx:pt>
          <cx:pt idx="60">3</cx:pt>
          <cx:pt idx="61">1</cx:pt>
          <cx:pt idx="62">6</cx:pt>
          <cx:pt idx="63">4</cx:pt>
          <cx:pt idx="64">4</cx:pt>
          <cx:pt idx="65">1</cx:pt>
          <cx:pt idx="66">5</cx:pt>
          <cx:pt idx="67">6</cx:pt>
          <cx:pt idx="68">5</cx:pt>
          <cx:pt idx="69">4</cx:pt>
          <cx:pt idx="70">4</cx:pt>
          <cx:pt idx="71">3</cx:pt>
          <cx:pt idx="72">5</cx:pt>
          <cx:pt idx="73">2</cx:pt>
          <cx:pt idx="74">6</cx:pt>
          <cx:pt idx="75">5</cx:pt>
          <cx:pt idx="76">7</cx:pt>
          <cx:pt idx="77">5</cx:pt>
          <cx:pt idx="78">5</cx:pt>
          <cx:pt idx="79">5</cx:pt>
          <cx:pt idx="80">5</cx:pt>
          <cx:pt idx="81">1</cx:pt>
          <cx:pt idx="82">6</cx:pt>
          <cx:pt idx="83">4</cx:pt>
          <cx:pt idx="84">5</cx:pt>
          <cx:pt idx="85">5</cx:pt>
          <cx:pt idx="86">4</cx:pt>
          <cx:pt idx="87">1</cx:pt>
          <cx:pt idx="88">3</cx:pt>
          <cx:pt idx="89">3</cx:pt>
          <cx:pt idx="90">4</cx:pt>
          <cx:pt idx="91">2</cx:pt>
          <cx:pt idx="92">1</cx:pt>
          <cx:pt idx="93">6</cx:pt>
          <cx:pt idx="94">2</cx:pt>
          <cx:pt idx="95">4</cx:pt>
          <cx:pt idx="96">5</cx:pt>
          <cx:pt idx="97">2</cx:pt>
          <cx:pt idx="98">2</cx:pt>
          <cx:pt idx="99">4</cx:pt>
          <cx:pt idx="100">6</cx:pt>
          <cx:pt idx="101">4</cx:pt>
          <cx:pt idx="102">4</cx:pt>
          <cx:pt idx="103">1</cx:pt>
          <cx:pt idx="104">6</cx:pt>
          <cx:pt idx="105">6</cx:pt>
          <cx:pt idx="106">4</cx:pt>
          <cx:pt idx="107">6</cx:pt>
          <cx:pt idx="108">4</cx:pt>
          <cx:pt idx="109">5</cx:pt>
        </cx:lvl>
      </cx:numDim>
    </cx:data>
  </cx:chartData>
  <cx:chart>
    <cx:plotArea>
      <cx:plotAreaRegion>
        <cx:series layoutId="boxWhisker" uniqueId="{2B4C891D-3D10-4256-9125-7FDF7F1A8314}">
          <cx:tx>
            <cx:txData>
              <cx:f>a_2_rešeno!$B$2</cx:f>
              <cx:v>s1</cx:v>
            </cx:txData>
          </cx:tx>
          <cx:dataId val="0"/>
          <cx:layoutPr>
            <cx:visibility meanLine="1" meanMarker="1" nonoutliers="0" outliers="1"/>
            <cx:statistics quartileMethod="exclusive"/>
          </cx:layoutPr>
        </cx:series>
        <cx:series layoutId="boxWhisker" uniqueId="{25D0BC2E-11E9-456C-AC5D-501239222B14}">
          <cx:tx>
            <cx:txData>
              <cx:f>a_2_rešeno!$C$2</cx:f>
              <cx:v>s2</cx:v>
            </cx:txData>
          </cx:tx>
          <cx:dataId val="1"/>
          <cx:layoutPr>
            <cx:visibility meanLine="1" meanMarker="1" nonoutliers="0" outliers="1"/>
            <cx:statistics quartileMethod="exclusive"/>
          </cx:layoutPr>
        </cx:series>
      </cx:plotAreaRegion>
      <cx:axis id="0" hidden="1">
        <cx:catScaling gapWidth="1.5"/>
        <cx:tickLabels/>
      </cx:axis>
      <cx:axis id="1">
        <cx:valScaling/>
        <cx:majorGridlines/>
        <cx:majorTickMarks type="out"/>
        <cx:tickLabels/>
      </cx:axis>
    </cx:plotArea>
    <cx:legend pos="r" align="ctr" overlay="0"/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7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4CCD27-BE37-40D3-B5E5-68EC46D7F48A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8AD51F12-C84A-4249-B0BC-F24779A632A8}">
      <dgm:prSet phldrT="[Text]"/>
      <dgm:spPr/>
      <dgm:t>
        <a:bodyPr/>
        <a:lstStyle/>
        <a:p>
          <a:r>
            <a:rPr lang="en-US" b="1" dirty="0" err="1"/>
            <a:t>Kvantitativna</a:t>
          </a:r>
          <a:r>
            <a:rPr lang="en-US" b="1" dirty="0"/>
            <a:t> </a:t>
          </a:r>
          <a:r>
            <a:rPr lang="en-US" b="1" dirty="0" err="1"/>
            <a:t>analiza</a:t>
          </a:r>
          <a:endParaRPr lang="en-GB" b="1" dirty="0"/>
        </a:p>
      </dgm:t>
    </dgm:pt>
    <dgm:pt modelId="{928B9661-6623-44A6-8066-C4E3FACD7A70}" type="parTrans" cxnId="{0DA6CBD1-74EE-4768-9328-357913356C83}">
      <dgm:prSet/>
      <dgm:spPr/>
      <dgm:t>
        <a:bodyPr/>
        <a:lstStyle/>
        <a:p>
          <a:endParaRPr lang="en-GB" b="1"/>
        </a:p>
      </dgm:t>
    </dgm:pt>
    <dgm:pt modelId="{8366A17D-0790-4A31-922B-756F4DB2E112}" type="sibTrans" cxnId="{0DA6CBD1-74EE-4768-9328-357913356C83}">
      <dgm:prSet/>
      <dgm:spPr/>
      <dgm:t>
        <a:bodyPr/>
        <a:lstStyle/>
        <a:p>
          <a:endParaRPr lang="en-GB" b="1"/>
        </a:p>
      </dgm:t>
    </dgm:pt>
    <dgm:pt modelId="{EBABC828-5983-4F1D-A852-FCBEC2085608}">
      <dgm:prSet phldrT="[Text]"/>
      <dgm:spPr/>
      <dgm:t>
        <a:bodyPr/>
        <a:lstStyle/>
        <a:p>
          <a:r>
            <a:rPr lang="en-US" b="1" dirty="0"/>
            <a:t>BROJEVI</a:t>
          </a:r>
          <a:endParaRPr lang="en-GB" b="1" dirty="0"/>
        </a:p>
      </dgm:t>
    </dgm:pt>
    <dgm:pt modelId="{821DC363-1A2D-4E82-A5A4-627EEE057823}" type="parTrans" cxnId="{1F370C3E-8C03-4034-BC95-DA49556C339C}">
      <dgm:prSet/>
      <dgm:spPr/>
      <dgm:t>
        <a:bodyPr/>
        <a:lstStyle/>
        <a:p>
          <a:endParaRPr lang="en-GB" b="1"/>
        </a:p>
      </dgm:t>
    </dgm:pt>
    <dgm:pt modelId="{9E2B45F7-F19F-4814-B86B-AB3A05B2D2C4}" type="sibTrans" cxnId="{1F370C3E-8C03-4034-BC95-DA49556C339C}">
      <dgm:prSet/>
      <dgm:spPr/>
      <dgm:t>
        <a:bodyPr/>
        <a:lstStyle/>
        <a:p>
          <a:endParaRPr lang="en-GB" b="1"/>
        </a:p>
      </dgm:t>
    </dgm:pt>
    <dgm:pt modelId="{6CCC18CA-D506-4031-88F4-7AB0DECF5129}">
      <dgm:prSet phldrT="[Text]"/>
      <dgm:spPr/>
      <dgm:t>
        <a:bodyPr/>
        <a:lstStyle/>
        <a:p>
          <a:r>
            <a:rPr lang="en-US" b="1" dirty="0" err="1"/>
            <a:t>Razni</a:t>
          </a:r>
          <a:r>
            <a:rPr lang="en-US" b="1" dirty="0"/>
            <a:t> </a:t>
          </a:r>
          <a:r>
            <a:rPr lang="en-US" b="1" dirty="0" err="1"/>
            <a:t>statisticki</a:t>
          </a:r>
          <a:r>
            <a:rPr lang="en-US" b="1" dirty="0"/>
            <a:t> </a:t>
          </a:r>
          <a:r>
            <a:rPr lang="en-US" b="1" dirty="0" err="1"/>
            <a:t>metodi</a:t>
          </a:r>
          <a:endParaRPr lang="en-GB" b="1" dirty="0"/>
        </a:p>
      </dgm:t>
    </dgm:pt>
    <dgm:pt modelId="{1960C27D-0ACB-443E-B05A-1BA24337E9D4}" type="parTrans" cxnId="{336E4CA9-8D25-4B81-A9B7-820B909668B0}">
      <dgm:prSet/>
      <dgm:spPr/>
      <dgm:t>
        <a:bodyPr/>
        <a:lstStyle/>
        <a:p>
          <a:endParaRPr lang="en-GB" b="1"/>
        </a:p>
      </dgm:t>
    </dgm:pt>
    <dgm:pt modelId="{266C09BC-2A97-45EF-A646-A53CC2503172}" type="sibTrans" cxnId="{336E4CA9-8D25-4B81-A9B7-820B909668B0}">
      <dgm:prSet/>
      <dgm:spPr/>
      <dgm:t>
        <a:bodyPr/>
        <a:lstStyle/>
        <a:p>
          <a:endParaRPr lang="en-GB" b="1"/>
        </a:p>
      </dgm:t>
    </dgm:pt>
    <dgm:pt modelId="{6BF2C93F-047E-4AAD-8B2A-E72947E23D3F}" type="pres">
      <dgm:prSet presAssocID="{B64CCD27-BE37-40D3-B5E5-68EC46D7F48A}" presName="rootnode" presStyleCnt="0">
        <dgm:presLayoutVars>
          <dgm:chMax/>
          <dgm:chPref/>
          <dgm:dir/>
          <dgm:animLvl val="lvl"/>
        </dgm:presLayoutVars>
      </dgm:prSet>
      <dgm:spPr/>
    </dgm:pt>
    <dgm:pt modelId="{06DC057E-39D2-470D-9D3E-7E8F6132658A}" type="pres">
      <dgm:prSet presAssocID="{8AD51F12-C84A-4249-B0BC-F24779A632A8}" presName="composite" presStyleCnt="0"/>
      <dgm:spPr/>
    </dgm:pt>
    <dgm:pt modelId="{2D5671FB-970E-44AC-BC0C-989FA4F22A56}" type="pres">
      <dgm:prSet presAssocID="{8AD51F12-C84A-4249-B0BC-F24779A632A8}" presName="bentUpArrow1" presStyleLbl="alignImgPlace1" presStyleIdx="0" presStyleCnt="2"/>
      <dgm:spPr/>
    </dgm:pt>
    <dgm:pt modelId="{3475B04A-2561-4FC7-A6A8-8EB5A29D4FDF}" type="pres">
      <dgm:prSet presAssocID="{8AD51F12-C84A-4249-B0BC-F24779A632A8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BC08A58F-030C-4426-9816-8A4E0621E760}" type="pres">
      <dgm:prSet presAssocID="{8AD51F12-C84A-4249-B0BC-F24779A632A8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07B12E3F-1DC8-4923-8740-498634E6FB2A}" type="pres">
      <dgm:prSet presAssocID="{8366A17D-0790-4A31-922B-756F4DB2E112}" presName="sibTrans" presStyleCnt="0"/>
      <dgm:spPr/>
    </dgm:pt>
    <dgm:pt modelId="{489C318F-702D-4748-803D-289C5402E968}" type="pres">
      <dgm:prSet presAssocID="{EBABC828-5983-4F1D-A852-FCBEC2085608}" presName="composite" presStyleCnt="0"/>
      <dgm:spPr/>
    </dgm:pt>
    <dgm:pt modelId="{3746C361-C675-46B7-8D17-8A0273A48B18}" type="pres">
      <dgm:prSet presAssocID="{EBABC828-5983-4F1D-A852-FCBEC2085608}" presName="bentUpArrow1" presStyleLbl="alignImgPlace1" presStyleIdx="1" presStyleCnt="2"/>
      <dgm:spPr/>
    </dgm:pt>
    <dgm:pt modelId="{D80ED139-515E-4F03-91B3-0654D698635B}" type="pres">
      <dgm:prSet presAssocID="{EBABC828-5983-4F1D-A852-FCBEC2085608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B8EA427C-84C8-47DF-8D06-D9B15600E01B}" type="pres">
      <dgm:prSet presAssocID="{EBABC828-5983-4F1D-A852-FCBEC2085608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3F18981D-BC02-4EAE-BE21-2EABF0107E58}" type="pres">
      <dgm:prSet presAssocID="{9E2B45F7-F19F-4814-B86B-AB3A05B2D2C4}" presName="sibTrans" presStyleCnt="0"/>
      <dgm:spPr/>
    </dgm:pt>
    <dgm:pt modelId="{583813D7-DA7B-430F-B594-AD07E5956065}" type="pres">
      <dgm:prSet presAssocID="{6CCC18CA-D506-4031-88F4-7AB0DECF5129}" presName="composite" presStyleCnt="0"/>
      <dgm:spPr/>
    </dgm:pt>
    <dgm:pt modelId="{42B90DC8-4EB9-45C6-8548-8D2CB5D623CD}" type="pres">
      <dgm:prSet presAssocID="{6CCC18CA-D506-4031-88F4-7AB0DECF5129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222AA508-9EB0-478E-BF82-ECB2AEB2A033}" type="presOf" srcId="{B64CCD27-BE37-40D3-B5E5-68EC46D7F48A}" destId="{6BF2C93F-047E-4AAD-8B2A-E72947E23D3F}" srcOrd="0" destOrd="0" presId="urn:microsoft.com/office/officeart/2005/8/layout/StepDownProcess"/>
    <dgm:cxn modelId="{212CF12C-E056-4EF9-BBF6-A414F1196FBF}" type="presOf" srcId="{EBABC828-5983-4F1D-A852-FCBEC2085608}" destId="{D80ED139-515E-4F03-91B3-0654D698635B}" srcOrd="0" destOrd="0" presId="urn:microsoft.com/office/officeart/2005/8/layout/StepDownProcess"/>
    <dgm:cxn modelId="{1F370C3E-8C03-4034-BC95-DA49556C339C}" srcId="{B64CCD27-BE37-40D3-B5E5-68EC46D7F48A}" destId="{EBABC828-5983-4F1D-A852-FCBEC2085608}" srcOrd="1" destOrd="0" parTransId="{821DC363-1A2D-4E82-A5A4-627EEE057823}" sibTransId="{9E2B45F7-F19F-4814-B86B-AB3A05B2D2C4}"/>
    <dgm:cxn modelId="{879C9368-BE5E-4573-B79A-E1D8E3DE5491}" type="presOf" srcId="{8AD51F12-C84A-4249-B0BC-F24779A632A8}" destId="{3475B04A-2561-4FC7-A6A8-8EB5A29D4FDF}" srcOrd="0" destOrd="0" presId="urn:microsoft.com/office/officeart/2005/8/layout/StepDownProcess"/>
    <dgm:cxn modelId="{3E9A1B81-1D76-48F7-9067-18C33059E648}" type="presOf" srcId="{6CCC18CA-D506-4031-88F4-7AB0DECF5129}" destId="{42B90DC8-4EB9-45C6-8548-8D2CB5D623CD}" srcOrd="0" destOrd="0" presId="urn:microsoft.com/office/officeart/2005/8/layout/StepDownProcess"/>
    <dgm:cxn modelId="{336E4CA9-8D25-4B81-A9B7-820B909668B0}" srcId="{B64CCD27-BE37-40D3-B5E5-68EC46D7F48A}" destId="{6CCC18CA-D506-4031-88F4-7AB0DECF5129}" srcOrd="2" destOrd="0" parTransId="{1960C27D-0ACB-443E-B05A-1BA24337E9D4}" sibTransId="{266C09BC-2A97-45EF-A646-A53CC2503172}"/>
    <dgm:cxn modelId="{0DA6CBD1-74EE-4768-9328-357913356C83}" srcId="{B64CCD27-BE37-40D3-B5E5-68EC46D7F48A}" destId="{8AD51F12-C84A-4249-B0BC-F24779A632A8}" srcOrd="0" destOrd="0" parTransId="{928B9661-6623-44A6-8066-C4E3FACD7A70}" sibTransId="{8366A17D-0790-4A31-922B-756F4DB2E112}"/>
    <dgm:cxn modelId="{0A8E376A-8B30-4663-B925-6AB72AA3FBA8}" type="presParOf" srcId="{6BF2C93F-047E-4AAD-8B2A-E72947E23D3F}" destId="{06DC057E-39D2-470D-9D3E-7E8F6132658A}" srcOrd="0" destOrd="0" presId="urn:microsoft.com/office/officeart/2005/8/layout/StepDownProcess"/>
    <dgm:cxn modelId="{384167D8-CF3D-4845-A590-08A0D29C3DE7}" type="presParOf" srcId="{06DC057E-39D2-470D-9D3E-7E8F6132658A}" destId="{2D5671FB-970E-44AC-BC0C-989FA4F22A56}" srcOrd="0" destOrd="0" presId="urn:microsoft.com/office/officeart/2005/8/layout/StepDownProcess"/>
    <dgm:cxn modelId="{A6EC068E-DBF6-4C8B-B64E-38A7A024A1C7}" type="presParOf" srcId="{06DC057E-39D2-470D-9D3E-7E8F6132658A}" destId="{3475B04A-2561-4FC7-A6A8-8EB5A29D4FDF}" srcOrd="1" destOrd="0" presId="urn:microsoft.com/office/officeart/2005/8/layout/StepDownProcess"/>
    <dgm:cxn modelId="{9F64481A-3629-4384-96BE-90A456A955EC}" type="presParOf" srcId="{06DC057E-39D2-470D-9D3E-7E8F6132658A}" destId="{BC08A58F-030C-4426-9816-8A4E0621E760}" srcOrd="2" destOrd="0" presId="urn:microsoft.com/office/officeart/2005/8/layout/StepDownProcess"/>
    <dgm:cxn modelId="{F44AD1DE-11DA-4ADF-BE10-F0720A486322}" type="presParOf" srcId="{6BF2C93F-047E-4AAD-8B2A-E72947E23D3F}" destId="{07B12E3F-1DC8-4923-8740-498634E6FB2A}" srcOrd="1" destOrd="0" presId="urn:microsoft.com/office/officeart/2005/8/layout/StepDownProcess"/>
    <dgm:cxn modelId="{442D1589-0364-4B60-91E5-ACCCA66E2FC6}" type="presParOf" srcId="{6BF2C93F-047E-4AAD-8B2A-E72947E23D3F}" destId="{489C318F-702D-4748-803D-289C5402E968}" srcOrd="2" destOrd="0" presId="urn:microsoft.com/office/officeart/2005/8/layout/StepDownProcess"/>
    <dgm:cxn modelId="{11C60866-FA3E-465B-AC5C-7DC0FC678735}" type="presParOf" srcId="{489C318F-702D-4748-803D-289C5402E968}" destId="{3746C361-C675-46B7-8D17-8A0273A48B18}" srcOrd="0" destOrd="0" presId="urn:microsoft.com/office/officeart/2005/8/layout/StepDownProcess"/>
    <dgm:cxn modelId="{725B0ED1-CC51-4F49-83AC-25598383E1FD}" type="presParOf" srcId="{489C318F-702D-4748-803D-289C5402E968}" destId="{D80ED139-515E-4F03-91B3-0654D698635B}" srcOrd="1" destOrd="0" presId="urn:microsoft.com/office/officeart/2005/8/layout/StepDownProcess"/>
    <dgm:cxn modelId="{9E96EC52-9ADF-4C1D-8D2E-677EA0D02573}" type="presParOf" srcId="{489C318F-702D-4748-803D-289C5402E968}" destId="{B8EA427C-84C8-47DF-8D06-D9B15600E01B}" srcOrd="2" destOrd="0" presId="urn:microsoft.com/office/officeart/2005/8/layout/StepDownProcess"/>
    <dgm:cxn modelId="{4ADCA271-A703-46C2-B45D-E7FFC7E5093E}" type="presParOf" srcId="{6BF2C93F-047E-4AAD-8B2A-E72947E23D3F}" destId="{3F18981D-BC02-4EAE-BE21-2EABF0107E58}" srcOrd="3" destOrd="0" presId="urn:microsoft.com/office/officeart/2005/8/layout/StepDownProcess"/>
    <dgm:cxn modelId="{E2539EB7-E737-4DDF-93AB-EFEEA16532B2}" type="presParOf" srcId="{6BF2C93F-047E-4AAD-8B2A-E72947E23D3F}" destId="{583813D7-DA7B-430F-B594-AD07E5956065}" srcOrd="4" destOrd="0" presId="urn:microsoft.com/office/officeart/2005/8/layout/StepDownProcess"/>
    <dgm:cxn modelId="{627DA459-B7E5-4E76-985C-DC2741F151DF}" type="presParOf" srcId="{583813D7-DA7B-430F-B594-AD07E5956065}" destId="{42B90DC8-4EB9-45C6-8548-8D2CB5D623CD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4CCD27-BE37-40D3-B5E5-68EC46D7F48A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8AD51F12-C84A-4249-B0BC-F24779A632A8}">
      <dgm:prSet phldrT="[Text]"/>
      <dgm:spPr/>
      <dgm:t>
        <a:bodyPr/>
        <a:lstStyle/>
        <a:p>
          <a:r>
            <a:rPr lang="sr-Latn-RS" b="1" dirty="0"/>
            <a:t>Kvalitativna</a:t>
          </a:r>
          <a:r>
            <a:rPr lang="en-US" b="1" dirty="0"/>
            <a:t> </a:t>
          </a:r>
          <a:r>
            <a:rPr lang="en-US" b="1" dirty="0" err="1"/>
            <a:t>analiza</a:t>
          </a:r>
          <a:endParaRPr lang="en-GB" b="1" dirty="0"/>
        </a:p>
      </dgm:t>
    </dgm:pt>
    <dgm:pt modelId="{928B9661-6623-44A6-8066-C4E3FACD7A70}" type="parTrans" cxnId="{0DA6CBD1-74EE-4768-9328-357913356C83}">
      <dgm:prSet/>
      <dgm:spPr/>
      <dgm:t>
        <a:bodyPr/>
        <a:lstStyle/>
        <a:p>
          <a:endParaRPr lang="en-GB" b="1"/>
        </a:p>
      </dgm:t>
    </dgm:pt>
    <dgm:pt modelId="{8366A17D-0790-4A31-922B-756F4DB2E112}" type="sibTrans" cxnId="{0DA6CBD1-74EE-4768-9328-357913356C83}">
      <dgm:prSet/>
      <dgm:spPr/>
      <dgm:t>
        <a:bodyPr/>
        <a:lstStyle/>
        <a:p>
          <a:endParaRPr lang="en-GB" b="1"/>
        </a:p>
      </dgm:t>
    </dgm:pt>
    <dgm:pt modelId="{EBABC828-5983-4F1D-A852-FCBEC2085608}">
      <dgm:prSet phldrT="[Text]"/>
      <dgm:spPr/>
      <dgm:t>
        <a:bodyPr/>
        <a:lstStyle/>
        <a:p>
          <a:r>
            <a:rPr lang="en-US" b="1" dirty="0"/>
            <a:t>RE</a:t>
          </a:r>
          <a:r>
            <a:rPr lang="sr-Latn-RS" b="1" dirty="0"/>
            <a:t>Č</a:t>
          </a:r>
          <a:r>
            <a:rPr lang="en-US" b="1" dirty="0"/>
            <a:t>I ILI TEKSTUALNI INPUT</a:t>
          </a:r>
          <a:endParaRPr lang="en-GB" b="1" dirty="0"/>
        </a:p>
      </dgm:t>
    </dgm:pt>
    <dgm:pt modelId="{821DC363-1A2D-4E82-A5A4-627EEE057823}" type="parTrans" cxnId="{1F370C3E-8C03-4034-BC95-DA49556C339C}">
      <dgm:prSet/>
      <dgm:spPr/>
      <dgm:t>
        <a:bodyPr/>
        <a:lstStyle/>
        <a:p>
          <a:endParaRPr lang="en-GB" b="1"/>
        </a:p>
      </dgm:t>
    </dgm:pt>
    <dgm:pt modelId="{9E2B45F7-F19F-4814-B86B-AB3A05B2D2C4}" type="sibTrans" cxnId="{1F370C3E-8C03-4034-BC95-DA49556C339C}">
      <dgm:prSet/>
      <dgm:spPr/>
      <dgm:t>
        <a:bodyPr/>
        <a:lstStyle/>
        <a:p>
          <a:endParaRPr lang="en-GB" b="1"/>
        </a:p>
      </dgm:t>
    </dgm:pt>
    <dgm:pt modelId="{6CCC18CA-D506-4031-88F4-7AB0DECF5129}">
      <dgm:prSet phldrT="[Text]"/>
      <dgm:spPr/>
      <dgm:t>
        <a:bodyPr/>
        <a:lstStyle/>
        <a:p>
          <a:r>
            <a:rPr lang="sr-Latn-RS" b="1" dirty="0"/>
            <a:t>Posebni metodi za ovaj vid podataka</a:t>
          </a:r>
          <a:endParaRPr lang="en-GB" b="1" dirty="0"/>
        </a:p>
      </dgm:t>
    </dgm:pt>
    <dgm:pt modelId="{1960C27D-0ACB-443E-B05A-1BA24337E9D4}" type="parTrans" cxnId="{336E4CA9-8D25-4B81-A9B7-820B909668B0}">
      <dgm:prSet/>
      <dgm:spPr/>
      <dgm:t>
        <a:bodyPr/>
        <a:lstStyle/>
        <a:p>
          <a:endParaRPr lang="en-GB" b="1"/>
        </a:p>
      </dgm:t>
    </dgm:pt>
    <dgm:pt modelId="{266C09BC-2A97-45EF-A646-A53CC2503172}" type="sibTrans" cxnId="{336E4CA9-8D25-4B81-A9B7-820B909668B0}">
      <dgm:prSet/>
      <dgm:spPr/>
      <dgm:t>
        <a:bodyPr/>
        <a:lstStyle/>
        <a:p>
          <a:endParaRPr lang="en-GB" b="1"/>
        </a:p>
      </dgm:t>
    </dgm:pt>
    <dgm:pt modelId="{6BF2C93F-047E-4AAD-8B2A-E72947E23D3F}" type="pres">
      <dgm:prSet presAssocID="{B64CCD27-BE37-40D3-B5E5-68EC46D7F48A}" presName="rootnode" presStyleCnt="0">
        <dgm:presLayoutVars>
          <dgm:chMax/>
          <dgm:chPref/>
          <dgm:dir/>
          <dgm:animLvl val="lvl"/>
        </dgm:presLayoutVars>
      </dgm:prSet>
      <dgm:spPr/>
    </dgm:pt>
    <dgm:pt modelId="{06DC057E-39D2-470D-9D3E-7E8F6132658A}" type="pres">
      <dgm:prSet presAssocID="{8AD51F12-C84A-4249-B0BC-F24779A632A8}" presName="composite" presStyleCnt="0"/>
      <dgm:spPr/>
    </dgm:pt>
    <dgm:pt modelId="{2D5671FB-970E-44AC-BC0C-989FA4F22A56}" type="pres">
      <dgm:prSet presAssocID="{8AD51F12-C84A-4249-B0BC-F24779A632A8}" presName="bentUpArrow1" presStyleLbl="alignImgPlace1" presStyleIdx="0" presStyleCnt="2"/>
      <dgm:spPr/>
    </dgm:pt>
    <dgm:pt modelId="{3475B04A-2561-4FC7-A6A8-8EB5A29D4FDF}" type="pres">
      <dgm:prSet presAssocID="{8AD51F12-C84A-4249-B0BC-F24779A632A8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BC08A58F-030C-4426-9816-8A4E0621E760}" type="pres">
      <dgm:prSet presAssocID="{8AD51F12-C84A-4249-B0BC-F24779A632A8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07B12E3F-1DC8-4923-8740-498634E6FB2A}" type="pres">
      <dgm:prSet presAssocID="{8366A17D-0790-4A31-922B-756F4DB2E112}" presName="sibTrans" presStyleCnt="0"/>
      <dgm:spPr/>
    </dgm:pt>
    <dgm:pt modelId="{489C318F-702D-4748-803D-289C5402E968}" type="pres">
      <dgm:prSet presAssocID="{EBABC828-5983-4F1D-A852-FCBEC2085608}" presName="composite" presStyleCnt="0"/>
      <dgm:spPr/>
    </dgm:pt>
    <dgm:pt modelId="{3746C361-C675-46B7-8D17-8A0273A48B18}" type="pres">
      <dgm:prSet presAssocID="{EBABC828-5983-4F1D-A852-FCBEC2085608}" presName="bentUpArrow1" presStyleLbl="alignImgPlace1" presStyleIdx="1" presStyleCnt="2"/>
      <dgm:spPr/>
    </dgm:pt>
    <dgm:pt modelId="{D80ED139-515E-4F03-91B3-0654D698635B}" type="pres">
      <dgm:prSet presAssocID="{EBABC828-5983-4F1D-A852-FCBEC2085608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B8EA427C-84C8-47DF-8D06-D9B15600E01B}" type="pres">
      <dgm:prSet presAssocID="{EBABC828-5983-4F1D-A852-FCBEC2085608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3F18981D-BC02-4EAE-BE21-2EABF0107E58}" type="pres">
      <dgm:prSet presAssocID="{9E2B45F7-F19F-4814-B86B-AB3A05B2D2C4}" presName="sibTrans" presStyleCnt="0"/>
      <dgm:spPr/>
    </dgm:pt>
    <dgm:pt modelId="{583813D7-DA7B-430F-B594-AD07E5956065}" type="pres">
      <dgm:prSet presAssocID="{6CCC18CA-D506-4031-88F4-7AB0DECF5129}" presName="composite" presStyleCnt="0"/>
      <dgm:spPr/>
    </dgm:pt>
    <dgm:pt modelId="{42B90DC8-4EB9-45C6-8548-8D2CB5D623CD}" type="pres">
      <dgm:prSet presAssocID="{6CCC18CA-D506-4031-88F4-7AB0DECF5129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222AA508-9EB0-478E-BF82-ECB2AEB2A033}" type="presOf" srcId="{B64CCD27-BE37-40D3-B5E5-68EC46D7F48A}" destId="{6BF2C93F-047E-4AAD-8B2A-E72947E23D3F}" srcOrd="0" destOrd="0" presId="urn:microsoft.com/office/officeart/2005/8/layout/StepDownProcess"/>
    <dgm:cxn modelId="{212CF12C-E056-4EF9-BBF6-A414F1196FBF}" type="presOf" srcId="{EBABC828-5983-4F1D-A852-FCBEC2085608}" destId="{D80ED139-515E-4F03-91B3-0654D698635B}" srcOrd="0" destOrd="0" presId="urn:microsoft.com/office/officeart/2005/8/layout/StepDownProcess"/>
    <dgm:cxn modelId="{1F370C3E-8C03-4034-BC95-DA49556C339C}" srcId="{B64CCD27-BE37-40D3-B5E5-68EC46D7F48A}" destId="{EBABC828-5983-4F1D-A852-FCBEC2085608}" srcOrd="1" destOrd="0" parTransId="{821DC363-1A2D-4E82-A5A4-627EEE057823}" sibTransId="{9E2B45F7-F19F-4814-B86B-AB3A05B2D2C4}"/>
    <dgm:cxn modelId="{879C9368-BE5E-4573-B79A-E1D8E3DE5491}" type="presOf" srcId="{8AD51F12-C84A-4249-B0BC-F24779A632A8}" destId="{3475B04A-2561-4FC7-A6A8-8EB5A29D4FDF}" srcOrd="0" destOrd="0" presId="urn:microsoft.com/office/officeart/2005/8/layout/StepDownProcess"/>
    <dgm:cxn modelId="{3E9A1B81-1D76-48F7-9067-18C33059E648}" type="presOf" srcId="{6CCC18CA-D506-4031-88F4-7AB0DECF5129}" destId="{42B90DC8-4EB9-45C6-8548-8D2CB5D623CD}" srcOrd="0" destOrd="0" presId="urn:microsoft.com/office/officeart/2005/8/layout/StepDownProcess"/>
    <dgm:cxn modelId="{336E4CA9-8D25-4B81-A9B7-820B909668B0}" srcId="{B64CCD27-BE37-40D3-B5E5-68EC46D7F48A}" destId="{6CCC18CA-D506-4031-88F4-7AB0DECF5129}" srcOrd="2" destOrd="0" parTransId="{1960C27D-0ACB-443E-B05A-1BA24337E9D4}" sibTransId="{266C09BC-2A97-45EF-A646-A53CC2503172}"/>
    <dgm:cxn modelId="{0DA6CBD1-74EE-4768-9328-357913356C83}" srcId="{B64CCD27-BE37-40D3-B5E5-68EC46D7F48A}" destId="{8AD51F12-C84A-4249-B0BC-F24779A632A8}" srcOrd="0" destOrd="0" parTransId="{928B9661-6623-44A6-8066-C4E3FACD7A70}" sibTransId="{8366A17D-0790-4A31-922B-756F4DB2E112}"/>
    <dgm:cxn modelId="{0A8E376A-8B30-4663-B925-6AB72AA3FBA8}" type="presParOf" srcId="{6BF2C93F-047E-4AAD-8B2A-E72947E23D3F}" destId="{06DC057E-39D2-470D-9D3E-7E8F6132658A}" srcOrd="0" destOrd="0" presId="urn:microsoft.com/office/officeart/2005/8/layout/StepDownProcess"/>
    <dgm:cxn modelId="{384167D8-CF3D-4845-A590-08A0D29C3DE7}" type="presParOf" srcId="{06DC057E-39D2-470D-9D3E-7E8F6132658A}" destId="{2D5671FB-970E-44AC-BC0C-989FA4F22A56}" srcOrd="0" destOrd="0" presId="urn:microsoft.com/office/officeart/2005/8/layout/StepDownProcess"/>
    <dgm:cxn modelId="{A6EC068E-DBF6-4C8B-B64E-38A7A024A1C7}" type="presParOf" srcId="{06DC057E-39D2-470D-9D3E-7E8F6132658A}" destId="{3475B04A-2561-4FC7-A6A8-8EB5A29D4FDF}" srcOrd="1" destOrd="0" presId="urn:microsoft.com/office/officeart/2005/8/layout/StepDownProcess"/>
    <dgm:cxn modelId="{9F64481A-3629-4384-96BE-90A456A955EC}" type="presParOf" srcId="{06DC057E-39D2-470D-9D3E-7E8F6132658A}" destId="{BC08A58F-030C-4426-9816-8A4E0621E760}" srcOrd="2" destOrd="0" presId="urn:microsoft.com/office/officeart/2005/8/layout/StepDownProcess"/>
    <dgm:cxn modelId="{F44AD1DE-11DA-4ADF-BE10-F0720A486322}" type="presParOf" srcId="{6BF2C93F-047E-4AAD-8B2A-E72947E23D3F}" destId="{07B12E3F-1DC8-4923-8740-498634E6FB2A}" srcOrd="1" destOrd="0" presId="urn:microsoft.com/office/officeart/2005/8/layout/StepDownProcess"/>
    <dgm:cxn modelId="{442D1589-0364-4B60-91E5-ACCCA66E2FC6}" type="presParOf" srcId="{6BF2C93F-047E-4AAD-8B2A-E72947E23D3F}" destId="{489C318F-702D-4748-803D-289C5402E968}" srcOrd="2" destOrd="0" presId="urn:microsoft.com/office/officeart/2005/8/layout/StepDownProcess"/>
    <dgm:cxn modelId="{11C60866-FA3E-465B-AC5C-7DC0FC678735}" type="presParOf" srcId="{489C318F-702D-4748-803D-289C5402E968}" destId="{3746C361-C675-46B7-8D17-8A0273A48B18}" srcOrd="0" destOrd="0" presId="urn:microsoft.com/office/officeart/2005/8/layout/StepDownProcess"/>
    <dgm:cxn modelId="{725B0ED1-CC51-4F49-83AC-25598383E1FD}" type="presParOf" srcId="{489C318F-702D-4748-803D-289C5402E968}" destId="{D80ED139-515E-4F03-91B3-0654D698635B}" srcOrd="1" destOrd="0" presId="urn:microsoft.com/office/officeart/2005/8/layout/StepDownProcess"/>
    <dgm:cxn modelId="{9E96EC52-9ADF-4C1D-8D2E-677EA0D02573}" type="presParOf" srcId="{489C318F-702D-4748-803D-289C5402E968}" destId="{B8EA427C-84C8-47DF-8D06-D9B15600E01B}" srcOrd="2" destOrd="0" presId="urn:microsoft.com/office/officeart/2005/8/layout/StepDownProcess"/>
    <dgm:cxn modelId="{4ADCA271-A703-46C2-B45D-E7FFC7E5093E}" type="presParOf" srcId="{6BF2C93F-047E-4AAD-8B2A-E72947E23D3F}" destId="{3F18981D-BC02-4EAE-BE21-2EABF0107E58}" srcOrd="3" destOrd="0" presId="urn:microsoft.com/office/officeart/2005/8/layout/StepDownProcess"/>
    <dgm:cxn modelId="{E2539EB7-E737-4DDF-93AB-EFEEA16532B2}" type="presParOf" srcId="{6BF2C93F-047E-4AAD-8B2A-E72947E23D3F}" destId="{583813D7-DA7B-430F-B594-AD07E5956065}" srcOrd="4" destOrd="0" presId="urn:microsoft.com/office/officeart/2005/8/layout/StepDownProcess"/>
    <dgm:cxn modelId="{627DA459-B7E5-4E76-985C-DC2741F151DF}" type="presParOf" srcId="{583813D7-DA7B-430F-B594-AD07E5956065}" destId="{42B90DC8-4EB9-45C6-8548-8D2CB5D623CD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5671FB-970E-44AC-BC0C-989FA4F22A56}">
      <dsp:nvSpPr>
        <dsp:cNvPr id="0" name=""/>
        <dsp:cNvSpPr/>
      </dsp:nvSpPr>
      <dsp:spPr>
        <a:xfrm rot="5400000">
          <a:off x="346929" y="1407590"/>
          <a:ext cx="1297662" cy="147734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75B04A-2561-4FC7-A6A8-8EB5A29D4FDF}">
      <dsp:nvSpPr>
        <dsp:cNvPr id="0" name=""/>
        <dsp:cNvSpPr/>
      </dsp:nvSpPr>
      <dsp:spPr>
        <a:xfrm>
          <a:off x="3127" y="-30894"/>
          <a:ext cx="2184500" cy="1529079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 err="1"/>
            <a:t>Kvantitativna</a:t>
          </a:r>
          <a:r>
            <a:rPr lang="en-US" sz="2600" b="1" kern="1200" dirty="0"/>
            <a:t> </a:t>
          </a:r>
          <a:r>
            <a:rPr lang="en-US" sz="2600" b="1" kern="1200" dirty="0" err="1"/>
            <a:t>analiza</a:t>
          </a:r>
          <a:endParaRPr lang="en-GB" sz="2600" b="1" kern="1200" dirty="0"/>
        </a:p>
      </dsp:txBody>
      <dsp:txXfrm>
        <a:off x="77784" y="43763"/>
        <a:ext cx="2035186" cy="1379765"/>
      </dsp:txXfrm>
    </dsp:sp>
    <dsp:sp modelId="{BC08A58F-030C-4426-9816-8A4E0621E760}">
      <dsp:nvSpPr>
        <dsp:cNvPr id="0" name=""/>
        <dsp:cNvSpPr/>
      </dsp:nvSpPr>
      <dsp:spPr>
        <a:xfrm>
          <a:off x="2187627" y="114937"/>
          <a:ext cx="1588797" cy="12358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46C361-C675-46B7-8D17-8A0273A48B18}">
      <dsp:nvSpPr>
        <dsp:cNvPr id="0" name=""/>
        <dsp:cNvSpPr/>
      </dsp:nvSpPr>
      <dsp:spPr>
        <a:xfrm rot="5400000">
          <a:off x="2158111" y="3125251"/>
          <a:ext cx="1297662" cy="147734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0ED139-515E-4F03-91B3-0654D698635B}">
      <dsp:nvSpPr>
        <dsp:cNvPr id="0" name=""/>
        <dsp:cNvSpPr/>
      </dsp:nvSpPr>
      <dsp:spPr>
        <a:xfrm>
          <a:off x="1814309" y="1686765"/>
          <a:ext cx="2184500" cy="1529079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/>
            <a:t>BROJEVI</a:t>
          </a:r>
          <a:endParaRPr lang="en-GB" sz="2600" b="1" kern="1200" dirty="0"/>
        </a:p>
      </dsp:txBody>
      <dsp:txXfrm>
        <a:off x="1888966" y="1761422"/>
        <a:ext cx="2035186" cy="1379765"/>
      </dsp:txXfrm>
    </dsp:sp>
    <dsp:sp modelId="{B8EA427C-84C8-47DF-8D06-D9B15600E01B}">
      <dsp:nvSpPr>
        <dsp:cNvPr id="0" name=""/>
        <dsp:cNvSpPr/>
      </dsp:nvSpPr>
      <dsp:spPr>
        <a:xfrm>
          <a:off x="3998810" y="1832598"/>
          <a:ext cx="1588797" cy="12358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B90DC8-4EB9-45C6-8548-8D2CB5D623CD}">
      <dsp:nvSpPr>
        <dsp:cNvPr id="0" name=""/>
        <dsp:cNvSpPr/>
      </dsp:nvSpPr>
      <dsp:spPr>
        <a:xfrm>
          <a:off x="3625492" y="3404426"/>
          <a:ext cx="2184500" cy="1529079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 err="1"/>
            <a:t>Razni</a:t>
          </a:r>
          <a:r>
            <a:rPr lang="en-US" sz="2600" b="1" kern="1200" dirty="0"/>
            <a:t> </a:t>
          </a:r>
          <a:r>
            <a:rPr lang="en-US" sz="2600" b="1" kern="1200" dirty="0" err="1"/>
            <a:t>statisticki</a:t>
          </a:r>
          <a:r>
            <a:rPr lang="en-US" sz="2600" b="1" kern="1200" dirty="0"/>
            <a:t> </a:t>
          </a:r>
          <a:r>
            <a:rPr lang="en-US" sz="2600" b="1" kern="1200" dirty="0" err="1"/>
            <a:t>metodi</a:t>
          </a:r>
          <a:endParaRPr lang="en-GB" sz="2600" b="1" kern="1200" dirty="0"/>
        </a:p>
      </dsp:txBody>
      <dsp:txXfrm>
        <a:off x="3700149" y="3479083"/>
        <a:ext cx="2035186" cy="13797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5671FB-970E-44AC-BC0C-989FA4F22A56}">
      <dsp:nvSpPr>
        <dsp:cNvPr id="0" name=""/>
        <dsp:cNvSpPr/>
      </dsp:nvSpPr>
      <dsp:spPr>
        <a:xfrm rot="5400000">
          <a:off x="346929" y="1407590"/>
          <a:ext cx="1297662" cy="147734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75B04A-2561-4FC7-A6A8-8EB5A29D4FDF}">
      <dsp:nvSpPr>
        <dsp:cNvPr id="0" name=""/>
        <dsp:cNvSpPr/>
      </dsp:nvSpPr>
      <dsp:spPr>
        <a:xfrm>
          <a:off x="3127" y="-30895"/>
          <a:ext cx="2184500" cy="1529079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2400" b="1" kern="1200" dirty="0"/>
            <a:t>Kvalitativna</a:t>
          </a:r>
          <a:r>
            <a:rPr lang="en-US" sz="2400" b="1" kern="1200" dirty="0"/>
            <a:t> </a:t>
          </a:r>
          <a:r>
            <a:rPr lang="en-US" sz="2400" b="1" kern="1200" dirty="0" err="1"/>
            <a:t>analiza</a:t>
          </a:r>
          <a:endParaRPr lang="en-GB" sz="2400" b="1" kern="1200" dirty="0"/>
        </a:p>
      </dsp:txBody>
      <dsp:txXfrm>
        <a:off x="77784" y="43762"/>
        <a:ext cx="2035186" cy="1379765"/>
      </dsp:txXfrm>
    </dsp:sp>
    <dsp:sp modelId="{BC08A58F-030C-4426-9816-8A4E0621E760}">
      <dsp:nvSpPr>
        <dsp:cNvPr id="0" name=""/>
        <dsp:cNvSpPr/>
      </dsp:nvSpPr>
      <dsp:spPr>
        <a:xfrm>
          <a:off x="2187627" y="114937"/>
          <a:ext cx="1588797" cy="12358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46C361-C675-46B7-8D17-8A0273A48B18}">
      <dsp:nvSpPr>
        <dsp:cNvPr id="0" name=""/>
        <dsp:cNvSpPr/>
      </dsp:nvSpPr>
      <dsp:spPr>
        <a:xfrm rot="5400000">
          <a:off x="2158111" y="3125250"/>
          <a:ext cx="1297662" cy="147734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0ED139-515E-4F03-91B3-0654D698635B}">
      <dsp:nvSpPr>
        <dsp:cNvPr id="0" name=""/>
        <dsp:cNvSpPr/>
      </dsp:nvSpPr>
      <dsp:spPr>
        <a:xfrm>
          <a:off x="1814309" y="1686765"/>
          <a:ext cx="2184500" cy="1529079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RE</a:t>
          </a:r>
          <a:r>
            <a:rPr lang="sr-Latn-RS" sz="2400" b="1" kern="1200" dirty="0"/>
            <a:t>Č</a:t>
          </a:r>
          <a:r>
            <a:rPr lang="en-US" sz="2400" b="1" kern="1200" dirty="0"/>
            <a:t>I ILI TEKSTUALNI INPUT</a:t>
          </a:r>
          <a:endParaRPr lang="en-GB" sz="2400" b="1" kern="1200" dirty="0"/>
        </a:p>
      </dsp:txBody>
      <dsp:txXfrm>
        <a:off x="1888966" y="1761422"/>
        <a:ext cx="2035186" cy="1379765"/>
      </dsp:txXfrm>
    </dsp:sp>
    <dsp:sp modelId="{B8EA427C-84C8-47DF-8D06-D9B15600E01B}">
      <dsp:nvSpPr>
        <dsp:cNvPr id="0" name=""/>
        <dsp:cNvSpPr/>
      </dsp:nvSpPr>
      <dsp:spPr>
        <a:xfrm>
          <a:off x="3998810" y="1832597"/>
          <a:ext cx="1588797" cy="12358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B90DC8-4EB9-45C6-8548-8D2CB5D623CD}">
      <dsp:nvSpPr>
        <dsp:cNvPr id="0" name=""/>
        <dsp:cNvSpPr/>
      </dsp:nvSpPr>
      <dsp:spPr>
        <a:xfrm>
          <a:off x="3625492" y="3404425"/>
          <a:ext cx="2184500" cy="1529079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2400" b="1" kern="1200" dirty="0"/>
            <a:t>Posebni metodi za ovaj vid podataka</a:t>
          </a:r>
          <a:endParaRPr lang="en-GB" sz="2400" b="1" kern="1200" dirty="0"/>
        </a:p>
      </dsp:txBody>
      <dsp:txXfrm>
        <a:off x="3700149" y="3479082"/>
        <a:ext cx="2035186" cy="13797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88F4CB-A652-4F0E-9CF6-F8642FB24F8A}" type="datetimeFigureOut">
              <a:rPr lang="en-GB" smtClean="0"/>
              <a:t>10/11/2023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BC4F2-0B73-4863-BEB7-4850703F2C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284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Dobicete</a:t>
            </a:r>
            <a:r>
              <a:rPr lang="en-US" dirty="0"/>
              <a:t> </a:t>
            </a:r>
            <a:r>
              <a:rPr lang="en-US" dirty="0" err="1"/>
              <a:t>dosta</a:t>
            </a:r>
            <a:r>
              <a:rPr lang="en-US" dirty="0"/>
              <a:t> </a:t>
            </a:r>
            <a:r>
              <a:rPr lang="en-US" dirty="0" err="1"/>
              <a:t>informacija</a:t>
            </a:r>
            <a:r>
              <a:rPr lang="en-US" dirty="0"/>
              <a:t> I ne </a:t>
            </a:r>
            <a:r>
              <a:rPr lang="en-US" dirty="0" err="1"/>
              <a:t>ocekujem</a:t>
            </a:r>
            <a:r>
              <a:rPr lang="en-US" dirty="0"/>
              <a:t> od vas da </a:t>
            </a: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odmah</a:t>
            </a:r>
            <a:r>
              <a:rPr lang="en-US" dirty="0"/>
              <a:t> </a:t>
            </a:r>
            <a:r>
              <a:rPr lang="en-US" dirty="0" err="1"/>
              <a:t>razumete</a:t>
            </a:r>
            <a:r>
              <a:rPr lang="en-US" dirty="0"/>
              <a:t> I </a:t>
            </a:r>
            <a:r>
              <a:rPr lang="en-US" dirty="0" err="1"/>
              <a:t>usvojite</a:t>
            </a:r>
            <a:r>
              <a:rPr lang="en-US" dirty="0"/>
              <a:t>. </a:t>
            </a:r>
            <a:r>
              <a:rPr lang="en-US" dirty="0" err="1"/>
              <a:t>Koristite</a:t>
            </a:r>
            <a:r>
              <a:rPr lang="en-US" dirty="0"/>
              <a:t> </a:t>
            </a:r>
            <a:r>
              <a:rPr lang="en-US" dirty="0" err="1"/>
              <a:t>slajdove</a:t>
            </a:r>
            <a:r>
              <a:rPr lang="en-US" dirty="0"/>
              <a:t> da </a:t>
            </a:r>
            <a:r>
              <a:rPr lang="en-US" dirty="0" err="1"/>
              <a:t>primenite</a:t>
            </a:r>
            <a:r>
              <a:rPr lang="en-US" dirty="0"/>
              <a:t> </a:t>
            </a:r>
            <a:r>
              <a:rPr lang="en-US" dirty="0" err="1"/>
              <a:t>neke</a:t>
            </a:r>
            <a:r>
              <a:rPr lang="en-US" dirty="0"/>
              <a:t> od </a:t>
            </a:r>
            <a:r>
              <a:rPr lang="en-US" dirty="0" err="1"/>
              <a:t>stvari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cu </a:t>
            </a:r>
            <a:r>
              <a:rPr lang="en-US" dirty="0" err="1"/>
              <a:t>vam</a:t>
            </a:r>
            <a:r>
              <a:rPr lang="en-US" dirty="0"/>
              <a:t> </a:t>
            </a:r>
            <a:r>
              <a:rPr lang="en-US" dirty="0" err="1"/>
              <a:t>reci</a:t>
            </a:r>
            <a:r>
              <a:rPr lang="en-US" dirty="0"/>
              <a:t> u </a:t>
            </a:r>
            <a:r>
              <a:rPr lang="en-US" dirty="0" err="1"/>
              <a:t>vasem</a:t>
            </a:r>
            <a:r>
              <a:rPr lang="en-US" dirty="0"/>
              <a:t> </a:t>
            </a:r>
            <a:r>
              <a:rPr lang="en-US" dirty="0" err="1"/>
              <a:t>radu</a:t>
            </a:r>
            <a:r>
              <a:rPr lang="en-US" dirty="0"/>
              <a:t>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6BC4F2-0B73-4863-BEB7-4850703F2CB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105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/>
              <a:t>Da li neko zna da objasni šta je AB test?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6BC4F2-0B73-4863-BEB7-4850703F2CB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529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/>
              <a:t>Objasni i pitaj koji dizajn je bio u anketi?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6BC4F2-0B73-4863-BEB7-4850703F2CB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66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6BC4F2-0B73-4863-BEB7-4850703F2CB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9675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6BC4F2-0B73-4863-BEB7-4850703F2CB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0682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/>
              <a:t>Ko zna šta ova formula znači.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6BC4F2-0B73-4863-BEB7-4850703F2CB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6301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6BC4F2-0B73-4863-BEB7-4850703F2CB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3659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/>
              <a:t>Ko zna šta ova formula znači.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6BC4F2-0B73-4863-BEB7-4850703F2CB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006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0746D-BBEB-45F1-A692-F25475FA3F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195650-FE21-46FE-AC26-AC27EEC7C8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342743-2FAB-42C3-8504-D17199DD9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51ADB-5A14-4FE4-9052-7DF5A3996959}" type="datetime1">
              <a:rPr lang="en-GB" smtClean="0"/>
              <a:t>10/11/2023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189A5-1E1D-4423-A177-B485C0302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3975A-AC5E-41C3-B205-B62D5FF96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7E55-ABFF-496E-8920-F81BAD8E1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345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49FEF-42A3-44C3-89CE-4ABC114B5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92996D-9A21-4BAC-9396-641B09A23A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27ADB9-F910-430C-9D67-D463819A2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440BA-7E0E-478C-8B77-E2FC1C3DE5B7}" type="datetime1">
              <a:rPr lang="en-GB" smtClean="0"/>
              <a:t>10/11/2023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5970E-C5E0-4F5D-B29F-4C78C742E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FC044-F157-4DB5-A989-33C3F9089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7E55-ABFF-496E-8920-F81BAD8E1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899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5F0AD0-231B-425A-A01D-EC0C67828D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DE30BB-2A2C-4A73-BDA2-31A63CF831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16D217-8755-4AA7-AF9C-968A13F1F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E6933-08C7-4BB3-80BD-15FFFC2506D0}" type="datetime1">
              <a:rPr lang="en-GB" smtClean="0"/>
              <a:t>10/11/2023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259B78-4A2D-401A-9701-137E8A9A2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336782-1422-4249-AD00-A5BAD6867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7E55-ABFF-496E-8920-F81BAD8E1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906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D6958-8DAF-439E-AC43-14BA94A79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468F8-C188-4C7C-BB37-AFB04F3F66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9C1A58-4C2B-4EC9-89DD-C8E9CEF90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3558B-3E11-455E-8DF5-51A15BAE1BC2}" type="datetime1">
              <a:rPr lang="en-GB" smtClean="0"/>
              <a:t>10/11/2023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573190-9528-42F6-B42C-E882AA463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59E0-2B74-48B8-B387-0E8D5F93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7E55-ABFF-496E-8920-F81BAD8E1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836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79B6F-6CE6-4463-BA7E-362A26CF7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8F1B24-36B3-4DA5-81A3-00E5DAEA7F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8669D3-D6AE-4958-B3C0-392B8E495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16BB8-2AF7-4153-A41C-F1250ED65FAF}" type="datetime1">
              <a:rPr lang="en-GB" smtClean="0"/>
              <a:t>10/11/2023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9CEA1-D191-4B59-958D-964F4EBB3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398A3-4D94-4BDB-8821-3ACC5E5A5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7E55-ABFF-496E-8920-F81BAD8E1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359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648D4-B825-46B4-B5D6-A198C27AE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2F0F9-D372-4F1C-9F24-BBCB244626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2FB3A9-01DC-4A1D-B6F3-D127B979E3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F8B56C-B1D7-4DB2-809F-22AB04846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548B-E4F8-41C0-A15D-635C6871D948}" type="datetime1">
              <a:rPr lang="en-GB" smtClean="0"/>
              <a:t>10/11/2023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542742-1DA2-4CFD-BA75-D4BC05EA9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80CB7B-357E-440F-A37C-0BF36393F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7E55-ABFF-496E-8920-F81BAD8E1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608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2A45C-7468-454F-883C-B29A05456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2A20F5-1910-4130-9DE8-C00B26C76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9FCD24-F403-4ABE-84A3-3DD33650D1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6E15E3-66C2-43EC-8CD5-435363C23B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B19AAF-FB51-48B5-824C-847025302A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E4F96B-B202-4FE3-BA79-C20307A63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8A93A-AD5D-453E-85C9-F8C8A7322B43}" type="datetime1">
              <a:rPr lang="en-GB" smtClean="0"/>
              <a:t>10/11/2023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D44D3E-3876-45D1-89EA-D6B9A8C1D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D80BF8-6172-412D-91C1-F2BB636F1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7E55-ABFF-496E-8920-F81BAD8E1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568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D91E2-CF36-4C22-8C33-FE814DBE7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9EBB7F-0A4D-4761-8F6F-B1DA593D3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F1A36-F4D3-402B-A46A-27CE0A7940B7}" type="datetime1">
              <a:rPr lang="en-GB" smtClean="0"/>
              <a:t>10/11/2023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189E74-D522-4CBC-B618-3F4D397D2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A430C4-34F2-4D96-860D-7BE771D27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7E55-ABFF-496E-8920-F81BAD8E1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528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10CEFE-750B-42C6-A5D4-D0785FC60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654C-B0A5-4D3C-B4C2-47B3F8DEB50F}" type="datetime1">
              <a:rPr lang="en-GB" smtClean="0"/>
              <a:t>10/11/2023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78B8FB-2807-44F2-89E6-D0AC34677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CCD525-C475-4F79-9B11-2CF3ABD25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7E55-ABFF-496E-8920-F81BAD8E1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727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E6E86-F4D4-4DBF-8E48-46DDA0310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4735FE-AA41-4825-9C6F-3D1233309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179D60-742A-410B-8608-A0ABBE8BB7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599601-B452-4220-9F69-32F1A6C50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B2E64-E9BF-4D2D-BEA6-8DBDA9C4D4DE}" type="datetime1">
              <a:rPr lang="en-GB" smtClean="0"/>
              <a:t>10/11/2023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6C3A1F-124C-4649-A0DE-F51A58ED1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D995F-0E73-41AA-8222-B074C57EE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7E55-ABFF-496E-8920-F81BAD8E1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446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B747-D3D3-4DF5-AEB1-D58B5771C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5FCEDF-A033-4E88-91F8-971CE86E43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098333-D4BA-4B63-ADF4-D35CFFF44D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BE79C5-BA93-48D3-9153-49CCA8186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547AF-DCC0-4745-A688-CC51156F4DB2}" type="datetime1">
              <a:rPr lang="en-GB" smtClean="0"/>
              <a:t>10/11/2023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232C65-ABE0-49AC-A4BF-BBEA8866F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B35BB3-D535-4193-8B44-D9BC33885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7E55-ABFF-496E-8920-F81BAD8E1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189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1C4194-15AA-49B9-BE7C-1827853CF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000E-65E3-4134-8B18-BA64527E7B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E81CC2-FDCB-457A-843E-C3333F72A2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2F23B-F267-47C8-AEA1-CC3D67D1D510}" type="datetime1">
              <a:rPr lang="en-GB" smtClean="0"/>
              <a:t>10/11/2023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44A5C5-497C-4B92-97B4-73E9857FD3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A26E7-1176-4208-A11A-994C9A3FE7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17E55-ABFF-496E-8920-F81BAD8E1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31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urveymonkey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kobotoolbox.org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16/j.appet.2015.04.011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mailto:milan.tatic@ilr.uni-bonn.d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lr1.uni-bonn.de/en" TargetMode="External"/><Relationship Id="rId2" Type="http://schemas.openxmlformats.org/officeDocument/2006/relationships/hyperlink" Target="mailto:milan.tatic@ilr.uni-bonn.d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ilr1.uni-bonn.de/afeco/en" TargetMode="External"/><Relationship Id="rId4" Type="http://schemas.openxmlformats.org/officeDocument/2006/relationships/hyperlink" Target="http://www.ilr.uni-bonn.de/mafo/rsrch/for_e.ht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843D214-1E50-3585-E021-9F60CBB5A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527F1BF6-4378-AADC-7475-9D3D0B1C5F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Čuvar mesta za broj slajda 3">
            <a:extLst>
              <a:ext uri="{FF2B5EF4-FFF2-40B4-BE49-F238E27FC236}">
                <a16:creationId xmlns:a16="http://schemas.microsoft.com/office/drawing/2014/main" id="{3F7F528F-94B5-7C76-2083-FB4411B3F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7E55-ABFF-496E-8920-F81BAD8E1FCF}" type="slidenum">
              <a:rPr lang="en-GB" smtClean="0"/>
              <a:t>1</a:t>
            </a:fld>
            <a:endParaRPr lang="en-GB"/>
          </a:p>
        </p:txBody>
      </p:sp>
      <p:pic>
        <p:nvPicPr>
          <p:cNvPr id="5" name="Picture 1" descr="flajer1.jpg">
            <a:extLst>
              <a:ext uri="{FF2B5EF4-FFF2-40B4-BE49-F238E27FC236}">
                <a16:creationId xmlns:a16="http://schemas.microsoft.com/office/drawing/2014/main" id="{F14EA69A-2A84-4577-0701-1107AF96D3F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3125"/>
          <a:stretch>
            <a:fillRect/>
          </a:stretch>
        </p:blipFill>
        <p:spPr>
          <a:xfrm>
            <a:off x="613457" y="0"/>
            <a:ext cx="10515599" cy="6912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377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DEO I: </a:t>
            </a:r>
            <a:r>
              <a:rPr lang="sr-Latn-RS" b="1" dirty="0">
                <a:solidFill>
                  <a:schemeClr val="bg1"/>
                </a:solidFill>
              </a:rPr>
              <a:t>Ankete – neki saveti i resursi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10</a:t>
            </a:fld>
            <a:endParaRPr lang="en-GB" sz="1600" b="1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02D22C3-1E52-4A0D-B2DC-A9EA204164A1}"/>
              </a:ext>
            </a:extLst>
          </p:cNvPr>
          <p:cNvSpPr txBox="1">
            <a:spLocks/>
          </p:cNvSpPr>
          <p:nvPr/>
        </p:nvSpPr>
        <p:spPr>
          <a:xfrm>
            <a:off x="339812" y="1114785"/>
            <a:ext cx="11613976" cy="50605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sr-Latn-RS" dirty="0">
                <a:solidFill>
                  <a:srgbClr val="C00000"/>
                </a:solidFill>
              </a:rPr>
              <a:t>Ključno je da imate </a:t>
            </a:r>
            <a:r>
              <a:rPr lang="sr-Latn-RS" b="1" dirty="0">
                <a:solidFill>
                  <a:srgbClr val="C00000"/>
                </a:solidFill>
              </a:rPr>
              <a:t>jasan cilj </a:t>
            </a:r>
            <a:r>
              <a:rPr lang="sr-Latn-RS" dirty="0">
                <a:solidFill>
                  <a:srgbClr val="C00000"/>
                </a:solidFill>
              </a:rPr>
              <a:t>vašeg rada, anketa je samo sredstvo da ostvarite vaš cilj. </a:t>
            </a:r>
          </a:p>
          <a:p>
            <a:pPr>
              <a:spcAft>
                <a:spcPts val="1200"/>
              </a:spcAft>
            </a:pPr>
            <a:r>
              <a:rPr lang="sr-Latn-RS" sz="2400" dirty="0"/>
              <a:t>Uskladite želje i mogućnosti i ne komplikujte - često je manje više i ljudi uglavnom nisu voljni da provedu dugo vremena popunjavajući anketu, pogotovo bez nadoknade. </a:t>
            </a:r>
          </a:p>
          <a:p>
            <a:pPr>
              <a:spcAft>
                <a:spcPts val="1200"/>
              </a:spcAft>
            </a:pPr>
            <a:r>
              <a:rPr lang="sr-Latn-RS" sz="2400" dirty="0"/>
              <a:t>Proverite anketu pre konačnog puštanja (</a:t>
            </a:r>
            <a:r>
              <a:rPr lang="sr-Latn-RS" sz="2400" u="sng" dirty="0"/>
              <a:t>odgovori dobijeni u ovoj fazi ne ulaze u finalnu analizu</a:t>
            </a:r>
            <a:r>
              <a:rPr lang="sr-Latn-RS" sz="2400" dirty="0"/>
              <a:t>):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sr-Latn-RS" sz="2400" b="1" dirty="0"/>
              <a:t>Kvalitativni feedback </a:t>
            </a:r>
            <a:r>
              <a:rPr lang="sr-Latn-RS" sz="2400" dirty="0"/>
              <a:t>-&gt; sedite sa nekoliko ispitanika dok popunjavaju anketu i postarajte se da je anketa razumljiva, poslušajte njihove sugestije i primenite ono što mislite da je dobro. 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sr-Latn-RS" sz="2400" b="1" dirty="0"/>
              <a:t>Pre-test</a:t>
            </a:r>
            <a:r>
              <a:rPr lang="sr-Latn-RS" sz="2400" dirty="0"/>
              <a:t> -&gt; nakon kvalitativnog feedback-a pošaljite anketu prijateljima i proverite da li sve radi onako kako ste zamislili. </a:t>
            </a:r>
          </a:p>
          <a:p>
            <a:pPr>
              <a:spcAft>
                <a:spcPts val="1200"/>
              </a:spcAft>
            </a:pPr>
            <a:r>
              <a:rPr lang="sr-Latn-RS" sz="2400" dirty="0">
                <a:hlinkClick r:id="rId3"/>
              </a:rPr>
              <a:t>SurveyMonkey</a:t>
            </a:r>
            <a:r>
              <a:rPr lang="sr-Latn-RS" sz="2400" dirty="0"/>
              <a:t> i </a:t>
            </a:r>
            <a:r>
              <a:rPr lang="sr-Latn-RS" sz="2400" dirty="0">
                <a:hlinkClick r:id="rId4"/>
              </a:rPr>
              <a:t>KoboToolBox</a:t>
            </a:r>
            <a:r>
              <a:rPr lang="sr-Latn-RS" sz="2400" dirty="0"/>
              <a:t> kao alternative Google forms-u – ukoliko se odlučite da koristite ove platforme dobro sagledajte prednosti i mane. </a:t>
            </a:r>
          </a:p>
        </p:txBody>
      </p:sp>
    </p:spTree>
    <p:extLst>
      <p:ext uri="{BB962C8B-B14F-4D97-AF65-F5344CB8AC3E}">
        <p14:creationId xmlns:p14="http://schemas.microsoft.com/office/powerpoint/2010/main" val="3639129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DEO I: </a:t>
            </a:r>
            <a:r>
              <a:rPr lang="sr-Latn-RS" b="1" dirty="0">
                <a:solidFill>
                  <a:schemeClr val="bg1"/>
                </a:solidFill>
              </a:rPr>
              <a:t>Linearna regresija i t-test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11</a:t>
            </a:fld>
            <a:endParaRPr lang="en-GB" sz="1600" b="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D7052A-9B9C-4EDD-8209-345E5E9828B0}"/>
              </a:ext>
            </a:extLst>
          </p:cNvPr>
          <p:cNvSpPr/>
          <p:nvPr/>
        </p:nvSpPr>
        <p:spPr>
          <a:xfrm>
            <a:off x="283634" y="2239788"/>
            <a:ext cx="11438466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r-Latn-RS" sz="2400" dirty="0"/>
              <a:t>Regresija je statistički metod koji objašnjava kretanje vrednosti zavisne promenljive (</a:t>
            </a:r>
            <a:r>
              <a:rPr lang="sr-Latn-RS" sz="2400" i="1" dirty="0"/>
              <a:t>y</a:t>
            </a:r>
            <a:r>
              <a:rPr lang="sr-Latn-RS" sz="2400" dirty="0"/>
              <a:t>) kao funkciju (</a:t>
            </a:r>
            <a:r>
              <a:rPr lang="sr-Latn-RS" sz="2400" i="1" dirty="0"/>
              <a:t>f</a:t>
            </a:r>
            <a:r>
              <a:rPr lang="sr-Latn-RS" sz="2400" dirty="0"/>
              <a:t>) promene vrednosti nezavisnih promenljivih varijabli (</a:t>
            </a:r>
            <a:r>
              <a:rPr lang="sr-Latn-RS" sz="2400" i="1" dirty="0"/>
              <a:t>x</a:t>
            </a:r>
            <a:r>
              <a:rPr lang="sr-Latn-RS" sz="2400" dirty="0"/>
              <a:t>).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sr-Latn-RS" sz="2400" dirty="0"/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r-Latn-RS" sz="2400" dirty="0"/>
              <a:t>Praktično, to znači da možete da izrazite npr. </a:t>
            </a:r>
            <a:r>
              <a:rPr lang="en-US" sz="2400" b="1" dirty="0" err="1"/>
              <a:t>prinos</a:t>
            </a:r>
            <a:r>
              <a:rPr lang="en-US" sz="2400" b="1" dirty="0"/>
              <a:t> po </a:t>
            </a:r>
            <a:r>
              <a:rPr lang="en-US" sz="2400" b="1" dirty="0" err="1"/>
              <a:t>hektaru</a:t>
            </a:r>
            <a:r>
              <a:rPr lang="sr-Latn-RS" sz="2400" b="1" dirty="0"/>
              <a:t> </a:t>
            </a:r>
            <a:r>
              <a:rPr lang="sr-Latn-RS" sz="2400" dirty="0"/>
              <a:t>(</a:t>
            </a:r>
            <a:r>
              <a:rPr lang="sr-Latn-RS" sz="2400" i="1" dirty="0"/>
              <a:t>y</a:t>
            </a:r>
            <a:r>
              <a:rPr lang="sr-Latn-RS" sz="2400" dirty="0"/>
              <a:t>)</a:t>
            </a:r>
            <a:r>
              <a:rPr lang="en-US" sz="2400" dirty="0"/>
              <a:t> </a:t>
            </a:r>
            <a:r>
              <a:rPr lang="en-US" sz="2400" dirty="0" err="1"/>
              <a:t>kao</a:t>
            </a:r>
            <a:r>
              <a:rPr lang="en-US" sz="2400" dirty="0"/>
              <a:t> </a:t>
            </a:r>
            <a:r>
              <a:rPr lang="en-US" sz="2400" dirty="0" err="1"/>
              <a:t>funkciju</a:t>
            </a:r>
            <a:r>
              <a:rPr lang="en-US" sz="2400" dirty="0"/>
              <a:t> </a:t>
            </a:r>
            <a:r>
              <a:rPr lang="en-US" sz="2400" dirty="0" err="1"/>
              <a:t>kvaliteta</a:t>
            </a:r>
            <a:r>
              <a:rPr lang="en-US" sz="2400" dirty="0"/>
              <a:t> </a:t>
            </a:r>
            <a:r>
              <a:rPr lang="en-US" sz="2400" dirty="0" err="1"/>
              <a:t>zemljista</a:t>
            </a:r>
            <a:r>
              <a:rPr lang="sr-Latn-RS" sz="2400" dirty="0"/>
              <a:t> (</a:t>
            </a:r>
            <a:r>
              <a:rPr lang="sr-Latn-RS" sz="2400" i="1" dirty="0"/>
              <a:t>x</a:t>
            </a:r>
            <a:r>
              <a:rPr lang="sr-Latn-RS" sz="2400" i="1" baseline="-25000" dirty="0"/>
              <a:t>1</a:t>
            </a:r>
            <a:r>
              <a:rPr lang="sr-Latn-RS" sz="2400" dirty="0"/>
              <a:t>)</a:t>
            </a:r>
            <a:r>
              <a:rPr lang="en-US" sz="2400" dirty="0"/>
              <a:t>, </a:t>
            </a:r>
            <a:r>
              <a:rPr lang="en-US" sz="2400" dirty="0" err="1"/>
              <a:t>tipa</a:t>
            </a:r>
            <a:r>
              <a:rPr lang="en-US" sz="2400" dirty="0"/>
              <a:t> </a:t>
            </a:r>
            <a:r>
              <a:rPr lang="en-US" sz="2400" dirty="0" err="1"/>
              <a:t>semena</a:t>
            </a:r>
            <a:r>
              <a:rPr lang="sr-Latn-RS" sz="2400" dirty="0"/>
              <a:t> (</a:t>
            </a:r>
            <a:r>
              <a:rPr lang="sr-Latn-RS" sz="2400" i="1" dirty="0"/>
              <a:t>x</a:t>
            </a:r>
            <a:r>
              <a:rPr lang="sr-Latn-RS" sz="2400" i="1" baseline="-25000" dirty="0"/>
              <a:t>2</a:t>
            </a:r>
            <a:r>
              <a:rPr lang="sr-Latn-RS" sz="2400" dirty="0"/>
              <a:t>)</a:t>
            </a:r>
            <a:r>
              <a:rPr lang="en-US" sz="2400" dirty="0"/>
              <a:t>, </a:t>
            </a:r>
            <a:r>
              <a:rPr lang="en-US" sz="2400" dirty="0" err="1"/>
              <a:t>vremenskih</a:t>
            </a:r>
            <a:r>
              <a:rPr lang="en-US" sz="2400" dirty="0"/>
              <a:t> </a:t>
            </a:r>
            <a:r>
              <a:rPr lang="en-US" sz="2400" dirty="0" err="1"/>
              <a:t>uslova</a:t>
            </a:r>
            <a:r>
              <a:rPr lang="sr-Latn-RS" sz="2400" dirty="0"/>
              <a:t> (</a:t>
            </a:r>
            <a:r>
              <a:rPr lang="sr-Latn-RS" sz="2400" i="1" dirty="0"/>
              <a:t>x</a:t>
            </a:r>
            <a:r>
              <a:rPr lang="sr-Latn-RS" sz="2400" i="1" baseline="-25000" dirty="0"/>
              <a:t>3</a:t>
            </a:r>
            <a:r>
              <a:rPr lang="sr-Latn-RS" sz="2400" dirty="0"/>
              <a:t>)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sl.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U </a:t>
            </a:r>
            <a:r>
              <a:rPr lang="sr-Latn-RS" sz="2400" dirty="0"/>
              <a:t>marketingu</a:t>
            </a:r>
            <a:r>
              <a:rPr lang="en-US" sz="2400" dirty="0"/>
              <a:t>, primer bi </a:t>
            </a:r>
            <a:r>
              <a:rPr lang="en-US" sz="2400" dirty="0" err="1"/>
              <a:t>mogla</a:t>
            </a:r>
            <a:r>
              <a:rPr lang="en-US" sz="2400" dirty="0"/>
              <a:t> </a:t>
            </a:r>
            <a:r>
              <a:rPr lang="en-US" sz="2400" dirty="0" err="1"/>
              <a:t>biti</a:t>
            </a:r>
            <a:r>
              <a:rPr lang="en-US" sz="2400" dirty="0"/>
              <a:t> </a:t>
            </a:r>
            <a:r>
              <a:rPr lang="en-US" sz="2400" b="1" dirty="0" err="1"/>
              <a:t>spremnost</a:t>
            </a:r>
            <a:r>
              <a:rPr lang="en-US" sz="2400" b="1" dirty="0"/>
              <a:t> </a:t>
            </a:r>
            <a:r>
              <a:rPr lang="en-US" sz="2400" b="1" dirty="0" err="1"/>
              <a:t>potro</a:t>
            </a:r>
            <a:r>
              <a:rPr lang="sr-Latn-RS" sz="2400" b="1" dirty="0"/>
              <a:t>šača da plati određenu sumu za proizvod</a:t>
            </a:r>
            <a:r>
              <a:rPr lang="en-US" sz="2400" dirty="0"/>
              <a:t> </a:t>
            </a:r>
            <a:r>
              <a:rPr lang="sr-Latn-RS" sz="2400" dirty="0"/>
              <a:t>(y), kao funkcija njegovog dohotka (</a:t>
            </a:r>
            <a:r>
              <a:rPr lang="sr-Latn-RS" sz="2400" i="1" dirty="0"/>
              <a:t>x</a:t>
            </a:r>
            <a:r>
              <a:rPr lang="sr-Latn-RS" sz="2400" i="1" baseline="-25000" dirty="0"/>
              <a:t>1</a:t>
            </a:r>
            <a:r>
              <a:rPr lang="sr-Latn-RS" sz="2400" dirty="0"/>
              <a:t>), pola (</a:t>
            </a:r>
            <a:r>
              <a:rPr lang="sr-Latn-RS" sz="2400" i="1" dirty="0"/>
              <a:t>x</a:t>
            </a:r>
            <a:r>
              <a:rPr lang="sr-Latn-RS" sz="2400" i="1" baseline="-25000" dirty="0"/>
              <a:t>2</a:t>
            </a:r>
            <a:r>
              <a:rPr lang="sr-Latn-RS" sz="2400" dirty="0"/>
              <a:t>), i određenih psiholoskih karakteristika (</a:t>
            </a:r>
            <a:r>
              <a:rPr lang="sr-Latn-RS" sz="2400" i="1" dirty="0"/>
              <a:t>x</a:t>
            </a:r>
            <a:r>
              <a:rPr lang="sr-Latn-RS" sz="2400" i="1" baseline="-25000" dirty="0"/>
              <a:t>3</a:t>
            </a:r>
            <a:r>
              <a:rPr lang="sr-Latn-RS" sz="2400" dirty="0"/>
              <a:t>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715D9B-A78F-4411-A39C-A2A3D8C9174B}"/>
                  </a:ext>
                </a:extLst>
              </p:cNvPr>
              <p:cNvSpPr txBox="1"/>
              <p:nvPr/>
            </p:nvSpPr>
            <p:spPr bwMode="auto">
              <a:xfrm>
                <a:off x="4835860" y="1316457"/>
                <a:ext cx="2520280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rgbClr val="26A0D7"/>
                          </a:solidFill>
                          <a:latin typeface="Cambria Math"/>
                        </a:rPr>
                        <m:t>𝒚</m:t>
                      </m:r>
                      <m:r>
                        <a:rPr lang="en-US" sz="4000" b="1" i="1" smtClean="0">
                          <a:solidFill>
                            <a:srgbClr val="26A0D7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4000" b="1" i="1" smtClean="0">
                          <a:solidFill>
                            <a:srgbClr val="26A0D7"/>
                          </a:solidFill>
                          <a:latin typeface="Cambria Math"/>
                        </a:rPr>
                        <m:t>𝒇</m:t>
                      </m:r>
                      <m:r>
                        <a:rPr lang="en-US" sz="4000" b="1" i="1" smtClean="0">
                          <a:solidFill>
                            <a:srgbClr val="26A0D7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4000" b="1" i="1" smtClean="0">
                          <a:solidFill>
                            <a:srgbClr val="26A0D7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4000" b="1" i="1" smtClean="0">
                          <a:solidFill>
                            <a:srgbClr val="26A0D7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4000" b="1" dirty="0">
                  <a:solidFill>
                    <a:srgbClr val="26A0D7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715D9B-A78F-4411-A39C-A2A3D8C917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35860" y="1316457"/>
                <a:ext cx="2520280" cy="61555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667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FBF34DA-6353-4CD5-BA9D-F493198F76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35289" y="2111050"/>
            <a:ext cx="3616760" cy="28607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DEO I: </a:t>
            </a:r>
            <a:r>
              <a:rPr lang="sr-Latn-RS" b="1" dirty="0">
                <a:solidFill>
                  <a:schemeClr val="bg1"/>
                </a:solidFill>
              </a:rPr>
              <a:t>Linearna regresija i t-test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12</a:t>
            </a:fld>
            <a:endParaRPr lang="en-GB" sz="1600" b="1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840404D-9A6B-497F-9021-E8A1E6A76E3C}"/>
              </a:ext>
            </a:extLst>
          </p:cNvPr>
          <p:cNvGrpSpPr/>
          <p:nvPr/>
        </p:nvGrpSpPr>
        <p:grpSpPr>
          <a:xfrm>
            <a:off x="1170009" y="1312313"/>
            <a:ext cx="9851981" cy="641971"/>
            <a:chOff x="1294731" y="1312313"/>
            <a:chExt cx="9851981" cy="64197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5912BE5-3183-426B-A020-246A227B6B4B}"/>
                </a:ext>
              </a:extLst>
            </p:cNvPr>
            <p:cNvSpPr/>
            <p:nvPr/>
          </p:nvSpPr>
          <p:spPr bwMode="auto">
            <a:xfrm>
              <a:off x="1294731" y="1464805"/>
              <a:ext cx="797206" cy="36715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sr-Latn-RS" sz="1786" dirty="0">
                  <a:solidFill>
                    <a:schemeClr val="accent5"/>
                  </a:solidFill>
                </a:rPr>
                <a:t>Podaci</a:t>
              </a:r>
              <a:endParaRPr sz="1786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3F0B356-7046-455B-A2A2-B5575CC01399}"/>
                </a:ext>
              </a:extLst>
            </p:cNvPr>
            <p:cNvSpPr/>
            <p:nvPr/>
          </p:nvSpPr>
          <p:spPr bwMode="auto">
            <a:xfrm>
              <a:off x="3716740" y="1312313"/>
              <a:ext cx="7429972" cy="641971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sr-Latn-RS" sz="1786" dirty="0">
                  <a:solidFill>
                    <a:schemeClr val="accent5"/>
                  </a:solidFill>
                </a:rPr>
                <a:t>se koriste da se definiše linearna funkcija (</a:t>
              </a:r>
              <a:r>
                <a:rPr lang="sr-Latn-RS" sz="1786" i="1" dirty="0">
                  <a:solidFill>
                    <a:schemeClr val="accent5"/>
                  </a:solidFill>
                </a:rPr>
                <a:t>f</a:t>
              </a:r>
              <a:r>
                <a:rPr lang="sr-Latn-RS" sz="1786" dirty="0">
                  <a:solidFill>
                    <a:schemeClr val="accent5"/>
                  </a:solidFill>
                </a:rPr>
                <a:t>)</a:t>
              </a:r>
              <a:r>
                <a:rPr lang="sr-Latn-RS" sz="1786" i="1" dirty="0">
                  <a:solidFill>
                    <a:schemeClr val="accent5"/>
                  </a:solidFill>
                </a:rPr>
                <a:t> </a:t>
              </a:r>
              <a:r>
                <a:rPr lang="sr-Latn-RS" sz="1786" dirty="0">
                  <a:solidFill>
                    <a:schemeClr val="accent5"/>
                  </a:solidFill>
                </a:rPr>
                <a:t>koja definiše odnose između ocene (zavisna promenjiva </a:t>
              </a:r>
              <a:r>
                <a:rPr lang="sr-Latn-RS" sz="1786" i="1" dirty="0">
                  <a:solidFill>
                    <a:schemeClr val="accent5"/>
                  </a:solidFill>
                </a:rPr>
                <a:t>y</a:t>
              </a:r>
              <a:r>
                <a:rPr lang="sr-Latn-RS" sz="1786" dirty="0">
                  <a:solidFill>
                    <a:schemeClr val="accent5"/>
                  </a:solidFill>
                </a:rPr>
                <a:t>) i broja sati provedenih učeći za ispit (</a:t>
              </a:r>
              <a:r>
                <a:rPr lang="sr-Latn-RS" sz="1786" i="1" dirty="0">
                  <a:solidFill>
                    <a:schemeClr val="accent5"/>
                  </a:solidFill>
                </a:rPr>
                <a:t>y</a:t>
              </a:r>
              <a:r>
                <a:rPr lang="sr-Latn-RS" sz="1786" dirty="0">
                  <a:solidFill>
                    <a:schemeClr val="accent5"/>
                  </a:solidFill>
                </a:rPr>
                <a:t>).</a:t>
              </a:r>
              <a:endParaRPr sz="1786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350D9AC-829F-4C9A-BFDD-B100036E9A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9751" y="1656847"/>
              <a:ext cx="929174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8A02083A-06CE-4E81-B219-5E8BC7A31AEE}"/>
              </a:ext>
            </a:extLst>
          </p:cNvPr>
          <p:cNvSpPr/>
          <p:nvPr/>
        </p:nvSpPr>
        <p:spPr bwMode="auto">
          <a:xfrm>
            <a:off x="8788456" y="2260003"/>
            <a:ext cx="2880308" cy="702358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984" b="1" dirty="0">
                <a:solidFill>
                  <a:schemeClr val="accent5"/>
                </a:solidFill>
              </a:rPr>
              <a:t>y=</a:t>
            </a:r>
            <a:r>
              <a:rPr lang="en-US" sz="1984" b="1" dirty="0" err="1">
                <a:solidFill>
                  <a:schemeClr val="accent5"/>
                </a:solidFill>
              </a:rPr>
              <a:t>a+bx</a:t>
            </a:r>
            <a:endParaRPr lang="en-US" sz="1984" b="1" dirty="0">
              <a:solidFill>
                <a:schemeClr val="accent5"/>
              </a:solidFill>
            </a:endParaRPr>
          </a:p>
          <a:p>
            <a:pPr algn="ctr">
              <a:defRPr/>
            </a:pPr>
            <a:r>
              <a:rPr lang="en-US" sz="1984" b="1" dirty="0">
                <a:solidFill>
                  <a:schemeClr val="accent5"/>
                </a:solidFill>
              </a:rPr>
              <a:t>y = 17.374 + 18.664x</a:t>
            </a:r>
            <a:endParaRPr sz="1786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105430A-CAD9-4091-8764-AD45A38BB947}"/>
              </a:ext>
            </a:extLst>
          </p:cNvPr>
          <p:cNvCxnSpPr>
            <a:cxnSpLocks/>
            <a:endCxn id="12" idx="1"/>
          </p:cNvCxnSpPr>
          <p:nvPr/>
        </p:nvCxnSpPr>
        <p:spPr bwMode="auto">
          <a:xfrm>
            <a:off x="7453468" y="2611182"/>
            <a:ext cx="133498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A1A4446-3719-43E5-B1C1-13E524E35108}"/>
              </a:ext>
            </a:extLst>
          </p:cNvPr>
          <p:cNvSpPr/>
          <p:nvPr/>
        </p:nvSpPr>
        <p:spPr bwMode="auto">
          <a:xfrm>
            <a:off x="8782870" y="3218379"/>
            <a:ext cx="2880308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sr-Latn-RS" sz="2000" b="1" dirty="0">
                <a:ln w="3175">
                  <a:noFill/>
                </a:ln>
                <a:solidFill>
                  <a:schemeClr val="accent3"/>
                </a:solidFill>
              </a:rPr>
              <a:t>Kako dobijamo parametre a i b</a:t>
            </a:r>
            <a:r>
              <a:rPr lang="en-US" sz="2000" b="1" dirty="0">
                <a:ln w="3175">
                  <a:noFill/>
                </a:ln>
                <a:solidFill>
                  <a:schemeClr val="accent3"/>
                </a:solidFill>
              </a:rPr>
              <a:t>?</a:t>
            </a:r>
            <a:endParaRPr sz="2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8398A9-50D4-4267-B8F5-4DB1A2A3AD6D}"/>
              </a:ext>
            </a:extLst>
          </p:cNvPr>
          <p:cNvSpPr/>
          <p:nvPr/>
        </p:nvSpPr>
        <p:spPr bwMode="auto">
          <a:xfrm>
            <a:off x="8782870" y="4314974"/>
            <a:ext cx="288030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sr-Latn-RS" sz="3200" b="1" dirty="0">
                <a:ln w="3175">
                  <a:noFill/>
                </a:ln>
                <a:solidFill>
                  <a:schemeClr val="accent3"/>
                </a:solidFill>
              </a:rPr>
              <a:t>MNK</a:t>
            </a:r>
            <a:endParaRPr sz="3200" dirty="0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2BA86B2E-EE0C-4EB5-8711-7316148EDB3D}"/>
              </a:ext>
            </a:extLst>
          </p:cNvPr>
          <p:cNvSpPr/>
          <p:nvPr/>
        </p:nvSpPr>
        <p:spPr bwMode="auto">
          <a:xfrm rot="10800000">
            <a:off x="9996208" y="3944465"/>
            <a:ext cx="453630" cy="441324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sz="1786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F0D8EE-8AA7-49BA-80B6-843C1C212D5E}"/>
              </a:ext>
            </a:extLst>
          </p:cNvPr>
          <p:cNvSpPr/>
          <p:nvPr/>
        </p:nvSpPr>
        <p:spPr bwMode="auto">
          <a:xfrm>
            <a:off x="416560" y="5250927"/>
            <a:ext cx="11358880" cy="10156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sr-Latn-R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MNK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sr-Latn-R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Metod Najmanjih Kvadrata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</a:t>
            </a:r>
            <a:r>
              <a:rPr lang="sr-Latn-RS" sz="2000" dirty="0"/>
              <a:t>je tehnika za određivanje regresione jednačine koja generiše liniju najboljeg uklapanja (crvena isprekidana linija), tako da je razlika između stvarnih vrednosti vrednosti promenljivih i ove linije minimalna. </a:t>
            </a:r>
            <a:endParaRPr sz="2000" dirty="0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7D190623-ED56-4591-9B83-76D80DC0B1F7}"/>
              </a:ext>
            </a:extLst>
          </p:cNvPr>
          <p:cNvSpPr/>
          <p:nvPr/>
        </p:nvSpPr>
        <p:spPr bwMode="auto">
          <a:xfrm>
            <a:off x="9996208" y="4819867"/>
            <a:ext cx="453630" cy="419364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sz="1786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9A4E97-4091-4CEA-A381-487B96EB9B2A}"/>
              </a:ext>
            </a:extLst>
          </p:cNvPr>
          <p:cNvSpPr/>
          <p:nvPr/>
        </p:nvSpPr>
        <p:spPr>
          <a:xfrm>
            <a:off x="762455" y="2136563"/>
            <a:ext cx="1536141" cy="35394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sr-Latn-RS" sz="1700" b="1" dirty="0"/>
              <a:t>Sati učenja (X)</a:t>
            </a:r>
            <a:endParaRPr lang="en-GB" sz="1700" b="1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3BB8BAF-F63B-4CA8-9695-CB95647E90C8}"/>
              </a:ext>
            </a:extLst>
          </p:cNvPr>
          <p:cNvSpPr/>
          <p:nvPr/>
        </p:nvSpPr>
        <p:spPr>
          <a:xfrm>
            <a:off x="2298595" y="2172512"/>
            <a:ext cx="1684989" cy="35394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sr-Latn-RS" sz="1700" b="1" dirty="0">
                <a:solidFill>
                  <a:schemeClr val="bg1"/>
                </a:solidFill>
              </a:rPr>
              <a:t>Ocena   (Y)</a:t>
            </a:r>
            <a:endParaRPr lang="en-GB" sz="1700" b="1" dirty="0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AFECDF0-3786-46D5-891A-E0FAF6556F5E}"/>
              </a:ext>
            </a:extLst>
          </p:cNvPr>
          <p:cNvSpPr/>
          <p:nvPr/>
        </p:nvSpPr>
        <p:spPr>
          <a:xfrm>
            <a:off x="2298596" y="2136563"/>
            <a:ext cx="1684989" cy="35394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sr-Latn-RS" sz="1700" b="1" dirty="0"/>
              <a:t>Ocena (Y)</a:t>
            </a:r>
            <a:endParaRPr lang="en-GB" sz="1700" b="1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9FB9A76-B20D-4D77-92BA-77AF6325B49D}"/>
              </a:ext>
            </a:extLst>
          </p:cNvPr>
          <p:cNvGrpSpPr/>
          <p:nvPr/>
        </p:nvGrpSpPr>
        <p:grpSpPr>
          <a:xfrm>
            <a:off x="4275371" y="2100266"/>
            <a:ext cx="3929513" cy="2871568"/>
            <a:chOff x="4275371" y="2100266"/>
            <a:chExt cx="3929513" cy="287156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24EF844-1A2D-496C-975E-84CBBA77B6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4275371" y="2100266"/>
              <a:ext cx="3929513" cy="2871568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EDEC05A-698B-4351-9F09-845E27A9F888}"/>
                </a:ext>
              </a:extLst>
            </p:cNvPr>
            <p:cNvSpPr/>
            <p:nvPr/>
          </p:nvSpPr>
          <p:spPr>
            <a:xfrm rot="16200000">
              <a:off x="3548293" y="3387181"/>
              <a:ext cx="1684989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sr-Latn-RS" sz="800" dirty="0"/>
                <a:t>Ocena</a:t>
              </a:r>
              <a:endParaRPr lang="en-GB" sz="800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ABEE364-C2F4-4871-92D3-4A6A8402A749}"/>
                </a:ext>
              </a:extLst>
            </p:cNvPr>
            <p:cNvSpPr/>
            <p:nvPr/>
          </p:nvSpPr>
          <p:spPr>
            <a:xfrm>
              <a:off x="5508328" y="4727088"/>
              <a:ext cx="1684989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sr-Latn-RS" sz="800" dirty="0"/>
                <a:t>Sati učenja</a:t>
              </a:r>
              <a:endParaRPr lang="en-GB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00748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C00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DEO I: </a:t>
            </a:r>
            <a:r>
              <a:rPr lang="sr-Latn-RS" b="1" dirty="0">
                <a:solidFill>
                  <a:schemeClr val="bg1"/>
                </a:solidFill>
              </a:rPr>
              <a:t>Bonus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13</a:t>
            </a:fld>
            <a:endParaRPr lang="en-GB" sz="1600" b="1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5AD1385-4012-4CC8-9BBB-E2EC13B039BA}"/>
              </a:ext>
            </a:extLst>
          </p:cNvPr>
          <p:cNvSpPr/>
          <p:nvPr/>
        </p:nvSpPr>
        <p:spPr>
          <a:xfrm>
            <a:off x="339725" y="2078105"/>
            <a:ext cx="1151255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r-Latn-RS" sz="2800" dirty="0"/>
              <a:t>Šta ako želimo da znamo kako dohodak (</a:t>
            </a:r>
            <a:r>
              <a:rPr lang="sr-Latn-RS" sz="2800" i="1" dirty="0"/>
              <a:t>x</a:t>
            </a:r>
            <a:r>
              <a:rPr lang="sr-Latn-RS" sz="2800" i="1" baseline="-25000" dirty="0"/>
              <a:t>1</a:t>
            </a:r>
            <a:r>
              <a:rPr lang="sr-Latn-RS" sz="2800" dirty="0"/>
              <a:t>), pol (</a:t>
            </a:r>
            <a:r>
              <a:rPr lang="sr-Latn-RS" sz="2800" i="1" dirty="0"/>
              <a:t>x</a:t>
            </a:r>
            <a:r>
              <a:rPr lang="sr-Latn-RS" sz="2800" i="1" baseline="-25000" dirty="0"/>
              <a:t>2</a:t>
            </a:r>
            <a:r>
              <a:rPr lang="sr-Latn-RS" sz="2800" dirty="0"/>
              <a:t>) i psihološke karakteristike (</a:t>
            </a:r>
            <a:r>
              <a:rPr lang="sr-Latn-RS" sz="2800" i="1" dirty="0"/>
              <a:t>x</a:t>
            </a:r>
            <a:r>
              <a:rPr lang="sr-Latn-RS" sz="2800" i="1" baseline="-25000" dirty="0"/>
              <a:t>3</a:t>
            </a:r>
            <a:r>
              <a:rPr lang="sr-Latn-RS" sz="2800" dirty="0"/>
              <a:t>) utiču na </a:t>
            </a:r>
            <a:r>
              <a:rPr lang="sr-Latn-RS" sz="2800" b="1" dirty="0"/>
              <a:t>spremnost potrošača da kupi određeni proizvod </a:t>
            </a:r>
            <a:r>
              <a:rPr lang="sr-Latn-RS" sz="2800" dirty="0"/>
              <a:t>– dihotmona zavisna promenljva (</a:t>
            </a:r>
            <a:r>
              <a:rPr lang="sr-Latn-RS" sz="2800" i="1" dirty="0"/>
              <a:t>y</a:t>
            </a:r>
            <a:r>
              <a:rPr lang="sr-Latn-RS" sz="2800" dirty="0"/>
              <a:t>)?</a:t>
            </a:r>
          </a:p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sr-Latn-RS" sz="2800" dirty="0"/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sr-Latn-RS" sz="2800" dirty="0"/>
              <a:t>1= Želi da kupi proizvod / Čuo je za brend / Koristi brend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sr-Latn-RS" sz="2800" dirty="0"/>
              <a:t>0= Ne želi da kupi proizvod / Nije čuo za brend / Ne koristi brend</a:t>
            </a:r>
          </a:p>
        </p:txBody>
      </p:sp>
    </p:spTree>
    <p:extLst>
      <p:ext uri="{BB962C8B-B14F-4D97-AF65-F5344CB8AC3E}">
        <p14:creationId xmlns:p14="http://schemas.microsoft.com/office/powerpoint/2010/main" val="1544909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C00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DEO I: </a:t>
            </a:r>
            <a:r>
              <a:rPr lang="sr-Latn-RS" b="1" dirty="0">
                <a:solidFill>
                  <a:schemeClr val="bg1"/>
                </a:solidFill>
              </a:rPr>
              <a:t>Bonus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14</a:t>
            </a:fld>
            <a:endParaRPr lang="en-GB" sz="1600" b="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289950-1FDF-412D-B7B3-8103FFC693E0}"/>
              </a:ext>
            </a:extLst>
          </p:cNvPr>
          <p:cNvSpPr txBox="1"/>
          <p:nvPr/>
        </p:nvSpPr>
        <p:spPr bwMode="auto">
          <a:xfrm>
            <a:off x="6517384" y="2200222"/>
            <a:ext cx="5001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sr-Latn-RS" sz="2000" b="1" dirty="0"/>
              <a:t>Logistička regresija </a:t>
            </a:r>
            <a:r>
              <a:rPr lang="sr-Latn-RS" sz="2000" dirty="0"/>
              <a:t>gde zavisna promenjiva </a:t>
            </a:r>
            <a:r>
              <a:rPr lang="en-US" sz="2000" dirty="0"/>
              <a:t>(Y) </a:t>
            </a:r>
            <a:r>
              <a:rPr lang="sr-Latn-RS" sz="2000" dirty="0"/>
              <a:t>ima dihotomne vrednosti </a:t>
            </a:r>
            <a:r>
              <a:rPr lang="en-US" sz="2000" dirty="0"/>
              <a:t>(0 </a:t>
            </a:r>
            <a:r>
              <a:rPr lang="sr-Latn-RS" sz="2000" dirty="0"/>
              <a:t>ili</a:t>
            </a:r>
            <a:r>
              <a:rPr lang="en-US" sz="2000" dirty="0"/>
              <a:t> 1).</a:t>
            </a:r>
            <a:endParaRPr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57A612-D7CC-413C-9011-62751AA8B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26432" y="3054964"/>
            <a:ext cx="4976495" cy="31467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D4F972E-8BB6-4D0B-BFAF-33D4A2C616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517384" y="3057031"/>
            <a:ext cx="5001199" cy="314675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FB4BCB8-B90C-4B39-8D31-9DF01235CB40}"/>
              </a:ext>
            </a:extLst>
          </p:cNvPr>
          <p:cNvSpPr/>
          <p:nvPr/>
        </p:nvSpPr>
        <p:spPr bwMode="auto">
          <a:xfrm>
            <a:off x="826432" y="2234501"/>
            <a:ext cx="4976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sr-Latn-RS" sz="2000" b="1" dirty="0"/>
              <a:t>Linearna regresija </a:t>
            </a:r>
            <a:r>
              <a:rPr lang="sr-Latn-RS" sz="2000" dirty="0"/>
              <a:t>i Metod Najmanjih Kvadrata (MNK)</a:t>
            </a:r>
            <a:endParaRPr sz="1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52C0A5D-D652-48B1-87D1-852C930B9849}"/>
              </a:ext>
            </a:extLst>
          </p:cNvPr>
          <p:cNvSpPr/>
          <p:nvPr/>
        </p:nvSpPr>
        <p:spPr>
          <a:xfrm rot="16200000">
            <a:off x="144693" y="4429058"/>
            <a:ext cx="1684989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sr-Latn-RS" sz="800" dirty="0"/>
              <a:t>Ocena</a:t>
            </a:r>
            <a:endParaRPr lang="en-GB" sz="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CD821EF-DB95-412C-A0A2-5E628C7F9BF8}"/>
              </a:ext>
            </a:extLst>
          </p:cNvPr>
          <p:cNvSpPr/>
          <p:nvPr/>
        </p:nvSpPr>
        <p:spPr>
          <a:xfrm rot="16200000">
            <a:off x="5952008" y="4464300"/>
            <a:ext cx="1684989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sr-Latn-RS" sz="800" dirty="0"/>
              <a:t>Ispit položen (y=1) ili ne (y=0)</a:t>
            </a:r>
            <a:endParaRPr lang="en-GB" sz="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82AD28A-08FA-47F9-AE97-CF0B03E262BF}"/>
              </a:ext>
            </a:extLst>
          </p:cNvPr>
          <p:cNvSpPr/>
          <p:nvPr/>
        </p:nvSpPr>
        <p:spPr>
          <a:xfrm>
            <a:off x="2616114" y="5960871"/>
            <a:ext cx="1684989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sr-Latn-RS" sz="800" dirty="0"/>
              <a:t>Sati učenja</a:t>
            </a:r>
            <a:endParaRPr lang="en-GB" sz="8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C0E2895-07A4-43C5-88F9-CB9AD2C009FB}"/>
              </a:ext>
            </a:extLst>
          </p:cNvPr>
          <p:cNvSpPr/>
          <p:nvPr/>
        </p:nvSpPr>
        <p:spPr>
          <a:xfrm>
            <a:off x="8344661" y="5976111"/>
            <a:ext cx="1684989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sr-Latn-RS" sz="800" dirty="0"/>
              <a:t>Sati učenja</a:t>
            </a:r>
            <a:endParaRPr lang="en-GB" sz="800" dirty="0"/>
          </a:p>
        </p:txBody>
      </p:sp>
      <p:sp>
        <p:nvSpPr>
          <p:cNvPr id="15" name="Speech Bubble: Oval 14">
            <a:extLst>
              <a:ext uri="{FF2B5EF4-FFF2-40B4-BE49-F238E27FC236}">
                <a16:creationId xmlns:a16="http://schemas.microsoft.com/office/drawing/2014/main" id="{164C07C3-C1D1-4253-87B2-3555920F3B6C}"/>
              </a:ext>
            </a:extLst>
          </p:cNvPr>
          <p:cNvSpPr/>
          <p:nvPr/>
        </p:nvSpPr>
        <p:spPr>
          <a:xfrm>
            <a:off x="7399868" y="135564"/>
            <a:ext cx="4622800" cy="1912376"/>
          </a:xfrm>
          <a:prstGeom prst="wedgeEllipseCallout">
            <a:avLst>
              <a:gd name="adj1" fmla="val -4779"/>
              <a:gd name="adj2" fmla="val 58861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rgbClr val="FF0000"/>
                </a:solidFill>
              </a:rPr>
              <a:t>Istražite kako da primenite ovaj metod sami ukoliko mislite da doprinosi vašem cilju. Moj predlog je softver R. 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911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DEO I: </a:t>
            </a:r>
            <a:r>
              <a:rPr lang="sr-Latn-RS" b="1" dirty="0">
                <a:solidFill>
                  <a:schemeClr val="bg1"/>
                </a:solidFill>
              </a:rPr>
              <a:t>Linearna regresija i t-test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15</a:t>
            </a:fld>
            <a:endParaRPr lang="en-GB" sz="1600" b="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D7052A-9B9C-4EDD-8209-345E5E9828B0}"/>
              </a:ext>
            </a:extLst>
          </p:cNvPr>
          <p:cNvSpPr/>
          <p:nvPr/>
        </p:nvSpPr>
        <p:spPr>
          <a:xfrm>
            <a:off x="376767" y="1189921"/>
            <a:ext cx="114384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r-Latn-RS" sz="2400" dirty="0"/>
              <a:t>T-testovi se koriste da se odredi da li postoje statistički značajne razlike u prosečnim vrednostima varijable od interesa.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F8AE2C-83D1-4CBC-B5DB-F82607D848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889" t="35490" r="67847" b="46602"/>
          <a:stretch/>
        </p:blipFill>
        <p:spPr>
          <a:xfrm>
            <a:off x="829733" y="2185076"/>
            <a:ext cx="1617135" cy="1159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2F201B-9183-4F2D-80C0-137CD80C27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528" t="37843" r="46458" b="47125"/>
          <a:stretch/>
        </p:blipFill>
        <p:spPr>
          <a:xfrm>
            <a:off x="905934" y="3660029"/>
            <a:ext cx="1464734" cy="9736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3374A3-9C95-4456-A691-B66C243957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167" t="34575" r="23819" b="45687"/>
          <a:stretch/>
        </p:blipFill>
        <p:spPr>
          <a:xfrm>
            <a:off x="897465" y="4948716"/>
            <a:ext cx="1464734" cy="1278468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3EAB135-79BC-4279-8243-0CD080CAFF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943400"/>
              </p:ext>
            </p:extLst>
          </p:nvPr>
        </p:nvGraphicFramePr>
        <p:xfrm>
          <a:off x="2717800" y="2122452"/>
          <a:ext cx="8652936" cy="4206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6467">
                  <a:extLst>
                    <a:ext uri="{9D8B030D-6E8A-4147-A177-3AD203B41FA5}">
                      <a16:colId xmlns:a16="http://schemas.microsoft.com/office/drawing/2014/main" val="2936130852"/>
                    </a:ext>
                  </a:extLst>
                </a:gridCol>
                <a:gridCol w="5596469">
                  <a:extLst>
                    <a:ext uri="{9D8B030D-6E8A-4147-A177-3AD203B41FA5}">
                      <a16:colId xmlns:a16="http://schemas.microsoft.com/office/drawing/2014/main" val="3173091858"/>
                    </a:ext>
                  </a:extLst>
                </a:gridCol>
              </a:tblGrid>
              <a:tr h="1280615">
                <a:tc>
                  <a:txBody>
                    <a:bodyPr/>
                    <a:lstStyle/>
                    <a:p>
                      <a:pPr algn="ctr"/>
                      <a:r>
                        <a:rPr lang="sr-Latn-RS" b="0" dirty="0">
                          <a:solidFill>
                            <a:schemeClr val="tx1"/>
                          </a:solidFill>
                        </a:rPr>
                        <a:t>T-test sa jednim uzorkom</a:t>
                      </a:r>
                    </a:p>
                    <a:p>
                      <a:pPr algn="ctr"/>
                      <a:r>
                        <a:rPr lang="sr-Latn-RS" b="0" dirty="0">
                          <a:solidFill>
                            <a:schemeClr val="tx1"/>
                          </a:solidFill>
                        </a:rPr>
                        <a:t>(one sample t-test)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>
                          <a:solidFill>
                            <a:schemeClr val="tx1"/>
                          </a:solidFill>
                        </a:rPr>
                        <a:t>Da li je prosečna starost ispitanika u našem uzorku jednaka prosečnoj starosti u populaciji?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8587102"/>
                  </a:ext>
                </a:extLst>
              </a:tr>
              <a:tr h="1176537">
                <a:tc>
                  <a:txBody>
                    <a:bodyPr/>
                    <a:lstStyle/>
                    <a:p>
                      <a:pPr algn="ctr"/>
                      <a:r>
                        <a:rPr lang="sr-Latn-RS" dirty="0"/>
                        <a:t>T-test sa nezavisnim uzorcima</a:t>
                      </a:r>
                    </a:p>
                    <a:p>
                      <a:pPr algn="ctr"/>
                      <a:r>
                        <a:rPr lang="sr-Latn-RS" dirty="0"/>
                        <a:t>(independent sample t-test)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b="1" dirty="0"/>
                        <a:t>Da li je prosečna zarada jednaka među muškarcima i ženama?</a:t>
                      </a:r>
                    </a:p>
                    <a:p>
                      <a:pPr algn="ctr"/>
                      <a:endParaRPr lang="sr-Latn-RS" b="1" dirty="0"/>
                    </a:p>
                    <a:p>
                      <a:pPr algn="ctr"/>
                      <a:r>
                        <a:rPr lang="sr-Latn-RS" b="1" dirty="0"/>
                        <a:t>Da li je spremnost potrošača da plate za proizvod A i proizvod B jednaka? </a:t>
                      </a:r>
                      <a:endParaRPr lang="en-GB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2252388"/>
                  </a:ext>
                </a:extLst>
              </a:tr>
              <a:tr h="1280615">
                <a:tc>
                  <a:txBody>
                    <a:bodyPr/>
                    <a:lstStyle/>
                    <a:p>
                      <a:pPr algn="ctr"/>
                      <a:r>
                        <a:rPr lang="sr-Latn-RS" dirty="0"/>
                        <a:t>T-test sa zavisnim uzorcima</a:t>
                      </a:r>
                    </a:p>
                    <a:p>
                      <a:pPr algn="ctr"/>
                      <a:r>
                        <a:rPr lang="sr-Latn-RS" dirty="0"/>
                        <a:t>(paired sample t-test)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b="1" dirty="0"/>
                        <a:t>Da li je stav potrošača prema proizvodu A jednak pre i nakon davanja dodatnih informacija?</a:t>
                      </a:r>
                    </a:p>
                    <a:p>
                      <a:pPr algn="ctr"/>
                      <a:endParaRPr lang="sr-Latn-RS" b="1" dirty="0"/>
                    </a:p>
                    <a:p>
                      <a:pPr algn="ctr"/>
                      <a:r>
                        <a:rPr lang="sr-Latn-RS" b="1" dirty="0"/>
                        <a:t>Da li je stav potrošača prema brendu X jednak pre i nakon reklame?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1533345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46FEDBA1-5296-4616-8C1A-4BB7DCF6B381}"/>
              </a:ext>
            </a:extLst>
          </p:cNvPr>
          <p:cNvSpPr/>
          <p:nvPr/>
        </p:nvSpPr>
        <p:spPr>
          <a:xfrm>
            <a:off x="11019358" y="3346845"/>
            <a:ext cx="3513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4000" b="1" dirty="0">
                <a:solidFill>
                  <a:srgbClr val="C00000"/>
                </a:solidFill>
              </a:rPr>
              <a:t>!</a:t>
            </a:r>
            <a:endParaRPr lang="en-GB" sz="4000" dirty="0">
              <a:solidFill>
                <a:srgbClr val="C00000"/>
              </a:solidFill>
            </a:endParaRPr>
          </a:p>
        </p:txBody>
      </p:sp>
      <p:sp>
        <p:nvSpPr>
          <p:cNvPr id="14" name="Speech Bubble: Oval 13">
            <a:extLst>
              <a:ext uri="{FF2B5EF4-FFF2-40B4-BE49-F238E27FC236}">
                <a16:creationId xmlns:a16="http://schemas.microsoft.com/office/drawing/2014/main" id="{706C2A06-FEEB-4F48-B89B-FA377888D353}"/>
              </a:ext>
            </a:extLst>
          </p:cNvPr>
          <p:cNvSpPr/>
          <p:nvPr/>
        </p:nvSpPr>
        <p:spPr>
          <a:xfrm>
            <a:off x="2849033" y="3345009"/>
            <a:ext cx="2709331" cy="504062"/>
          </a:xfrm>
          <a:prstGeom prst="wedgeEllipseCallout">
            <a:avLst>
              <a:gd name="adj1" fmla="val 694"/>
              <a:gd name="adj2" fmla="val 65328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rgbClr val="FF0000"/>
                </a:solidFill>
              </a:rPr>
              <a:t>Slajd 7, eksperiment između subjekata 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5" name="Speech Bubble: Oval 14">
            <a:extLst>
              <a:ext uri="{FF2B5EF4-FFF2-40B4-BE49-F238E27FC236}">
                <a16:creationId xmlns:a16="http://schemas.microsoft.com/office/drawing/2014/main" id="{B4AF799B-442C-4066-A707-47BDA72C1EFF}"/>
              </a:ext>
            </a:extLst>
          </p:cNvPr>
          <p:cNvSpPr/>
          <p:nvPr/>
        </p:nvSpPr>
        <p:spPr>
          <a:xfrm>
            <a:off x="2849033" y="4695269"/>
            <a:ext cx="2709331" cy="615445"/>
          </a:xfrm>
          <a:prstGeom prst="wedgeEllipseCallout">
            <a:avLst>
              <a:gd name="adj1" fmla="val 1689"/>
              <a:gd name="adj2" fmla="val 73642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rgbClr val="FF0000"/>
                </a:solidFill>
              </a:rPr>
              <a:t>Slajd 7, eksperiment unutar subjekata 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50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26A0D7"/>
          </a:solidFill>
        </p:spPr>
        <p:txBody>
          <a:bodyPr>
            <a:normAutofit/>
          </a:bodyPr>
          <a:lstStyle/>
          <a:p>
            <a:pPr algn="ctr"/>
            <a:r>
              <a:rPr lang="sr-Latn-RS" sz="5400" b="1" dirty="0">
                <a:solidFill>
                  <a:schemeClr val="bg1"/>
                </a:solidFill>
              </a:rPr>
              <a:t>Naša anketa</a:t>
            </a:r>
            <a:endParaRPr lang="en-GB" sz="54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14F9EB-E2F4-4726-8919-C5558EF46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0" y="1050413"/>
            <a:ext cx="11620500" cy="5194707"/>
          </a:xfrm>
        </p:spPr>
        <p:txBody>
          <a:bodyPr>
            <a:normAutofit/>
          </a:bodyPr>
          <a:lstStyle/>
          <a:p>
            <a:r>
              <a:rPr lang="sr-Latn-RS" sz="2400" b="1" dirty="0"/>
              <a:t>Dva ključna cilja: </a:t>
            </a:r>
          </a:p>
          <a:p>
            <a:pPr marL="514350" indent="-514350">
              <a:buFont typeface="+mj-lt"/>
              <a:buAutoNum type="arabicPeriod"/>
            </a:pPr>
            <a:r>
              <a:rPr lang="sr-Latn-RS" sz="2400" dirty="0"/>
              <a:t>Da li je davanje informacije o sojinim odrescima efikasno sredstvo u promeni stavova potrošača?</a:t>
            </a:r>
          </a:p>
          <a:p>
            <a:pPr marL="515938" indent="0">
              <a:buFont typeface="Wingdings" panose="05000000000000000000" pitchFamily="2" charset="2"/>
              <a:buChar char="Ø"/>
            </a:pPr>
            <a:r>
              <a:rPr lang="sr-Latn-RS" sz="2400" b="1" dirty="0"/>
              <a:t>Metod</a:t>
            </a:r>
            <a:r>
              <a:rPr lang="sr-Latn-RS" sz="2400" dirty="0"/>
              <a:t>: Eksperiment unutar subjekata i t-test sa zavisnim uzorcima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312307"/>
            <a:ext cx="121920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16</a:t>
            </a:fld>
            <a:endParaRPr lang="en-GB" sz="1600" b="1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1B3979-EB30-490A-8E6A-5DBE765BF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341" y="3022600"/>
            <a:ext cx="3463459" cy="23182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34BB50-99FE-4E1D-A49A-FB2233E67F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472" t="33399" r="29930" b="56333"/>
          <a:stretch/>
        </p:blipFill>
        <p:spPr>
          <a:xfrm>
            <a:off x="1032341" y="5516771"/>
            <a:ext cx="3463459" cy="454173"/>
          </a:xfrm>
          <a:prstGeom prst="rect">
            <a:avLst/>
          </a:prstGeom>
        </p:spPr>
      </p:pic>
      <p:sp>
        <p:nvSpPr>
          <p:cNvPr id="9" name="Arrow: Striped Right 8">
            <a:extLst>
              <a:ext uri="{FF2B5EF4-FFF2-40B4-BE49-F238E27FC236}">
                <a16:creationId xmlns:a16="http://schemas.microsoft.com/office/drawing/2014/main" id="{EE21B62B-4ABC-4BAB-B228-4F7AA37E805F}"/>
              </a:ext>
            </a:extLst>
          </p:cNvPr>
          <p:cNvSpPr/>
          <p:nvPr/>
        </p:nvSpPr>
        <p:spPr>
          <a:xfrm>
            <a:off x="4569761" y="3772648"/>
            <a:ext cx="760596" cy="818147"/>
          </a:xfrm>
          <a:prstGeom prst="stripedRightArrow">
            <a:avLst/>
          </a:prstGeom>
          <a:solidFill>
            <a:srgbClr val="26A0D7"/>
          </a:solidFill>
          <a:ln>
            <a:solidFill>
              <a:srgbClr val="A5A5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09A445-B664-4E19-8187-310ECEB123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3569" y="3296954"/>
            <a:ext cx="1360328" cy="17695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B69303-150B-4662-A10C-7B543AEEFA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666" y="3022600"/>
            <a:ext cx="3463459" cy="23182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5FE15DA-AE77-4CE3-9666-BDC67CDC05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472" t="33399" r="29930" b="56333"/>
          <a:stretch/>
        </p:blipFill>
        <p:spPr>
          <a:xfrm>
            <a:off x="7831666" y="5516771"/>
            <a:ext cx="3463459" cy="454173"/>
          </a:xfrm>
          <a:prstGeom prst="rect">
            <a:avLst/>
          </a:prstGeom>
        </p:spPr>
      </p:pic>
      <p:sp>
        <p:nvSpPr>
          <p:cNvPr id="13" name="Arrow: Striped Right 12">
            <a:extLst>
              <a:ext uri="{FF2B5EF4-FFF2-40B4-BE49-F238E27FC236}">
                <a16:creationId xmlns:a16="http://schemas.microsoft.com/office/drawing/2014/main" id="{A97B84D4-86FE-4C7F-BFEC-9EA327225670}"/>
              </a:ext>
            </a:extLst>
          </p:cNvPr>
          <p:cNvSpPr/>
          <p:nvPr/>
        </p:nvSpPr>
        <p:spPr>
          <a:xfrm>
            <a:off x="6997109" y="3767602"/>
            <a:ext cx="760596" cy="818147"/>
          </a:xfrm>
          <a:prstGeom prst="stripedRightArrow">
            <a:avLst/>
          </a:prstGeom>
          <a:solidFill>
            <a:srgbClr val="26A0D7"/>
          </a:solidFill>
          <a:ln>
            <a:solidFill>
              <a:srgbClr val="A5A5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86C36B6-04A5-4332-9127-3585524C2586}"/>
              </a:ext>
            </a:extLst>
          </p:cNvPr>
          <p:cNvSpPr/>
          <p:nvPr/>
        </p:nvSpPr>
        <p:spPr>
          <a:xfrm>
            <a:off x="2591720" y="2955413"/>
            <a:ext cx="5581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3600" b="1" dirty="0"/>
              <a:t>S</a:t>
            </a:r>
            <a:r>
              <a:rPr lang="sr-Latn-RS" sz="3600" b="1" baseline="-25000" dirty="0"/>
              <a:t>1</a:t>
            </a:r>
            <a:endParaRPr lang="en-GB" sz="3600" baseline="-250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CABB68B-0943-4DF6-82D5-FBE9B737E7A6}"/>
              </a:ext>
            </a:extLst>
          </p:cNvPr>
          <p:cNvSpPr/>
          <p:nvPr/>
        </p:nvSpPr>
        <p:spPr>
          <a:xfrm>
            <a:off x="9321197" y="2955412"/>
            <a:ext cx="5581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3600" b="1" dirty="0"/>
              <a:t>S</a:t>
            </a:r>
            <a:r>
              <a:rPr lang="sr-Latn-RS" sz="3600" b="1" baseline="-25000" dirty="0"/>
              <a:t>2</a:t>
            </a:r>
            <a:endParaRPr lang="en-GB" sz="3600" baseline="-25000" dirty="0"/>
          </a:p>
        </p:txBody>
      </p:sp>
    </p:spTree>
    <p:extLst>
      <p:ext uri="{BB962C8B-B14F-4D97-AF65-F5344CB8AC3E}">
        <p14:creationId xmlns:p14="http://schemas.microsoft.com/office/powerpoint/2010/main" val="2739383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26A0D7"/>
          </a:solidFill>
        </p:spPr>
        <p:txBody>
          <a:bodyPr>
            <a:normAutofit/>
          </a:bodyPr>
          <a:lstStyle/>
          <a:p>
            <a:pPr algn="ctr"/>
            <a:r>
              <a:rPr lang="sr-Latn-RS" sz="5400" b="1" dirty="0">
                <a:solidFill>
                  <a:schemeClr val="bg1"/>
                </a:solidFill>
              </a:rPr>
              <a:t>Naša anketa</a:t>
            </a:r>
            <a:endParaRPr lang="en-GB" sz="54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14F9EB-E2F4-4726-8919-C5558EF46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0" y="2014993"/>
            <a:ext cx="11620500" cy="1736628"/>
          </a:xfrm>
        </p:spPr>
        <p:txBody>
          <a:bodyPr>
            <a:normAutofit fontScale="92500"/>
          </a:bodyPr>
          <a:lstStyle/>
          <a:p>
            <a:r>
              <a:rPr lang="sr-Latn-RS" sz="2400" b="1" dirty="0"/>
              <a:t>Dva ključna cilja: 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sr-Latn-RS" sz="2400" dirty="0"/>
              <a:t>Kako učestalost konzumacije mesa (X</a:t>
            </a:r>
            <a:r>
              <a:rPr lang="sr-Latn-RS" sz="2400" baseline="-25000" dirty="0"/>
              <a:t>1</a:t>
            </a:r>
            <a:r>
              <a:rPr lang="sr-Latn-RS" sz="2400" dirty="0"/>
              <a:t>)</a:t>
            </a:r>
            <a:r>
              <a:rPr lang="en-US" sz="2400" dirty="0"/>
              <a:t>, </a:t>
            </a:r>
            <a:r>
              <a:rPr lang="sr-Latn-RS" sz="2400" dirty="0"/>
              <a:t>stavovi prema mesu</a:t>
            </a:r>
            <a:r>
              <a:rPr lang="en-US" dirty="0"/>
              <a:t>*</a:t>
            </a:r>
            <a:r>
              <a:rPr lang="sr-Latn-RS" sz="2400" dirty="0"/>
              <a:t> (X</a:t>
            </a:r>
            <a:r>
              <a:rPr lang="sr-Latn-RS" sz="2400" baseline="-25000" dirty="0"/>
              <a:t>2</a:t>
            </a:r>
            <a:r>
              <a:rPr lang="sr-Latn-RS" sz="2400" dirty="0"/>
              <a:t>)</a:t>
            </a:r>
            <a:r>
              <a:rPr lang="en-US" sz="2400" dirty="0"/>
              <a:t>,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inicijalni</a:t>
            </a:r>
            <a:r>
              <a:rPr lang="en-US" sz="2400" dirty="0"/>
              <a:t> </a:t>
            </a:r>
            <a:r>
              <a:rPr lang="en-US" sz="2400" dirty="0" err="1"/>
              <a:t>stav</a:t>
            </a:r>
            <a:r>
              <a:rPr lang="en-US" sz="2400" dirty="0"/>
              <a:t> </a:t>
            </a:r>
            <a:r>
              <a:rPr lang="en-US" sz="2400" dirty="0" err="1"/>
              <a:t>prema</a:t>
            </a:r>
            <a:r>
              <a:rPr lang="en-US" sz="2400" dirty="0"/>
              <a:t> </a:t>
            </a:r>
            <a:r>
              <a:rPr lang="en-US" sz="2400" dirty="0" err="1"/>
              <a:t>sojinim</a:t>
            </a:r>
            <a:r>
              <a:rPr lang="en-US" sz="2400" dirty="0"/>
              <a:t> </a:t>
            </a:r>
            <a:r>
              <a:rPr lang="en-US" sz="2400" dirty="0" err="1"/>
              <a:t>odrescima</a:t>
            </a:r>
            <a:r>
              <a:rPr lang="en-US" sz="2400" dirty="0"/>
              <a:t> (X</a:t>
            </a:r>
            <a:r>
              <a:rPr lang="en-US" sz="2400" baseline="-25000" dirty="0"/>
              <a:t>3</a:t>
            </a:r>
            <a:r>
              <a:rPr lang="sr-Latn-RS" sz="2400" baseline="-25000" dirty="0"/>
              <a:t> </a:t>
            </a:r>
            <a:r>
              <a:rPr lang="sr-Latn-RS" sz="2400" dirty="0"/>
              <a:t>= S</a:t>
            </a:r>
            <a:r>
              <a:rPr lang="sr-Latn-RS" sz="2400" baseline="-25000" dirty="0"/>
              <a:t>1</a:t>
            </a:r>
            <a:r>
              <a:rPr lang="en-US" sz="2400" dirty="0"/>
              <a:t>) </a:t>
            </a:r>
            <a:r>
              <a:rPr lang="sr-Latn-RS" sz="2400" dirty="0"/>
              <a:t>utiču na </a:t>
            </a:r>
            <a:r>
              <a:rPr lang="sr-Latn-RS" sz="2400" b="1" dirty="0"/>
              <a:t>promenu stava (</a:t>
            </a:r>
            <a:r>
              <a:rPr lang="sr-Latn-RS" sz="2400" dirty="0"/>
              <a:t>Y= S</a:t>
            </a:r>
            <a:r>
              <a:rPr lang="sr-Latn-RS" sz="2400" baseline="-25000" dirty="0"/>
              <a:t>2 </a:t>
            </a:r>
            <a:r>
              <a:rPr lang="sr-Latn-RS" sz="2400" dirty="0"/>
              <a:t>– S</a:t>
            </a:r>
            <a:r>
              <a:rPr lang="sr-Latn-RS" sz="2400" baseline="-25000" dirty="0"/>
              <a:t>1</a:t>
            </a:r>
            <a:r>
              <a:rPr lang="sr-Latn-RS" sz="2400" dirty="0"/>
              <a:t>) potrošača o </a:t>
            </a:r>
            <a:r>
              <a:rPr lang="en-US" sz="2400" dirty="0" err="1"/>
              <a:t>ovom</a:t>
            </a:r>
            <a:r>
              <a:rPr lang="en-US" sz="2400" dirty="0"/>
              <a:t> </a:t>
            </a:r>
            <a:r>
              <a:rPr lang="en-US" sz="2400" dirty="0" err="1"/>
              <a:t>proizvodu</a:t>
            </a:r>
            <a:r>
              <a:rPr lang="sr-Latn-RS" sz="2400" dirty="0"/>
              <a:t>?</a:t>
            </a:r>
          </a:p>
          <a:p>
            <a:pPr marL="515938" indent="0">
              <a:buFont typeface="Wingdings" panose="05000000000000000000" pitchFamily="2" charset="2"/>
              <a:buChar char="Ø"/>
            </a:pPr>
            <a:r>
              <a:rPr lang="sr-Latn-RS" sz="2400" b="1" dirty="0"/>
              <a:t>Metod</a:t>
            </a:r>
            <a:r>
              <a:rPr lang="sr-Latn-RS" sz="2400" dirty="0"/>
              <a:t>: Linearna regresija</a:t>
            </a:r>
            <a:endParaRPr lang="en-US" sz="24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312307"/>
            <a:ext cx="121920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17</a:t>
            </a:fld>
            <a:endParaRPr lang="en-GB" sz="1600" b="1"/>
          </a:p>
        </p:txBody>
      </p:sp>
      <p:sp>
        <p:nvSpPr>
          <p:cNvPr id="15" name="Speech Bubble: Oval 14">
            <a:extLst>
              <a:ext uri="{FF2B5EF4-FFF2-40B4-BE49-F238E27FC236}">
                <a16:creationId xmlns:a16="http://schemas.microsoft.com/office/drawing/2014/main" id="{DA7110A7-B559-45F0-BE73-BB16596EACE0}"/>
              </a:ext>
            </a:extLst>
          </p:cNvPr>
          <p:cNvSpPr/>
          <p:nvPr/>
        </p:nvSpPr>
        <p:spPr>
          <a:xfrm>
            <a:off x="1159933" y="4292600"/>
            <a:ext cx="9872133" cy="1736628"/>
          </a:xfrm>
          <a:prstGeom prst="wedgeEllipseCallout">
            <a:avLst>
              <a:gd name="adj1" fmla="val 16388"/>
              <a:gd name="adj2" fmla="val -141777"/>
            </a:avLst>
          </a:prstGeom>
          <a:noFill/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* </a:t>
            </a:r>
            <a:r>
              <a:rPr lang="en-US" sz="2000" dirty="0" err="1">
                <a:solidFill>
                  <a:srgbClr val="C00000"/>
                </a:solidFill>
              </a:rPr>
              <a:t>Stavovi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prema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mesu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su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iz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rada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>
                <a:solidFill>
                  <a:srgbClr val="C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Piazza et al. (2015)</a:t>
            </a:r>
            <a:r>
              <a:rPr lang="en-US" sz="2000" dirty="0">
                <a:solidFill>
                  <a:srgbClr val="C00000"/>
                </a:solidFill>
              </a:rPr>
              <a:t>. </a:t>
            </a:r>
            <a:r>
              <a:rPr lang="en-US" sz="2000" dirty="0" err="1">
                <a:solidFill>
                  <a:srgbClr val="C00000"/>
                </a:solidFill>
              </a:rPr>
              <a:t>Ovo</a:t>
            </a:r>
            <a:r>
              <a:rPr lang="en-US" sz="2000" dirty="0">
                <a:solidFill>
                  <a:srgbClr val="C00000"/>
                </a:solidFill>
              </a:rPr>
              <a:t> je </a:t>
            </a:r>
            <a:r>
              <a:rPr lang="en-US" sz="2000" dirty="0" err="1">
                <a:solidFill>
                  <a:srgbClr val="C00000"/>
                </a:solidFill>
              </a:rPr>
              <a:t>jedan</a:t>
            </a:r>
            <a:r>
              <a:rPr lang="en-US" sz="2000" dirty="0">
                <a:solidFill>
                  <a:srgbClr val="C00000"/>
                </a:solidFill>
              </a:rPr>
              <a:t> od </a:t>
            </a:r>
            <a:r>
              <a:rPr lang="en-US" sz="2000" dirty="0" err="1">
                <a:solidFill>
                  <a:srgbClr val="C00000"/>
                </a:solidFill>
              </a:rPr>
              <a:t>primera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b="1" dirty="0">
                <a:solidFill>
                  <a:srgbClr val="C00000"/>
                </a:solidFill>
              </a:rPr>
              <a:t>marketing </a:t>
            </a:r>
            <a:r>
              <a:rPr lang="en-US" sz="2000" b="1" dirty="0" err="1">
                <a:solidFill>
                  <a:srgbClr val="C00000"/>
                </a:solidFill>
              </a:rPr>
              <a:t>skala</a:t>
            </a:r>
            <a:r>
              <a:rPr lang="en-US" sz="2000" dirty="0">
                <a:solidFill>
                  <a:srgbClr val="C00000"/>
                </a:solidFill>
              </a:rPr>
              <a:t>. </a:t>
            </a:r>
            <a:r>
              <a:rPr lang="sr-Latn-RS" sz="2000" dirty="0">
                <a:solidFill>
                  <a:srgbClr val="C00000"/>
                </a:solidFill>
              </a:rPr>
              <a:t>Marketing skale možete dalje da i</a:t>
            </a:r>
            <a:r>
              <a:rPr lang="en-US" sz="2000" dirty="0" err="1">
                <a:solidFill>
                  <a:srgbClr val="C00000"/>
                </a:solidFill>
              </a:rPr>
              <a:t>stra</a:t>
            </a:r>
            <a:r>
              <a:rPr lang="sr-Latn-RS" sz="2000" dirty="0">
                <a:solidFill>
                  <a:srgbClr val="C00000"/>
                </a:solidFill>
              </a:rPr>
              <a:t>ž</a:t>
            </a:r>
            <a:r>
              <a:rPr lang="en-US" sz="2000" dirty="0" err="1">
                <a:solidFill>
                  <a:srgbClr val="C00000"/>
                </a:solidFill>
              </a:rPr>
              <a:t>ujete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>
                <a:solidFill>
                  <a:srgbClr val="C00000"/>
                </a:solidFill>
              </a:rPr>
              <a:t>sami</a:t>
            </a:r>
            <a:r>
              <a:rPr lang="sr-Latn-RS" sz="2000" dirty="0">
                <a:solidFill>
                  <a:srgbClr val="C00000"/>
                </a:solidFill>
              </a:rPr>
              <a:t>, ukoliko mislite da će vam koristiti u rešavanju studije slučaja.</a:t>
            </a:r>
            <a:endParaRPr lang="en-GB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2181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A5A5A5"/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DEO I</a:t>
            </a:r>
            <a:r>
              <a:rPr lang="sr-Latn-RS" b="1" dirty="0">
                <a:solidFill>
                  <a:schemeClr val="bg1"/>
                </a:solidFill>
              </a:rPr>
              <a:t>I</a:t>
            </a:r>
            <a:r>
              <a:rPr lang="en-US" b="1" dirty="0">
                <a:solidFill>
                  <a:schemeClr val="bg1"/>
                </a:solidFill>
              </a:rPr>
              <a:t>: </a:t>
            </a:r>
            <a:r>
              <a:rPr lang="sr-Latn-RS" b="1" dirty="0">
                <a:solidFill>
                  <a:schemeClr val="bg1"/>
                </a:solidFill>
              </a:rPr>
              <a:t>Čišćenje podataka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18</a:t>
            </a:fld>
            <a:endParaRPr lang="en-GB" sz="1600" b="1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992A72B-3896-4098-9155-488639430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0" y="1810295"/>
            <a:ext cx="11620500" cy="3869354"/>
          </a:xfrm>
        </p:spPr>
        <p:txBody>
          <a:bodyPr>
            <a:normAutofit/>
          </a:bodyPr>
          <a:lstStyle/>
          <a:p>
            <a:r>
              <a:rPr lang="sr-Latn-RS" sz="2400" dirty="0"/>
              <a:t>Uklajanje ispitanika na osnovu određenih kriterijuma: </a:t>
            </a:r>
          </a:p>
          <a:p>
            <a:pPr marL="0" indent="0">
              <a:buNone/>
            </a:pPr>
            <a:endParaRPr lang="sr-Latn-RS" sz="2400" dirty="0"/>
          </a:p>
          <a:p>
            <a:pPr marL="461963" indent="-230188">
              <a:buFont typeface="Wingdings" panose="05000000000000000000" pitchFamily="2" charset="2"/>
              <a:buChar char="Ø"/>
            </a:pPr>
            <a:r>
              <a:rPr lang="sr-Latn-RS" sz="2400" dirty="0"/>
              <a:t>Nisu popunili anketu do kraja;</a:t>
            </a:r>
          </a:p>
          <a:p>
            <a:pPr marL="461963" indent="-230188">
              <a:buFont typeface="Wingdings" panose="05000000000000000000" pitchFamily="2" charset="2"/>
              <a:buChar char="Ø"/>
            </a:pPr>
            <a:r>
              <a:rPr lang="sr-Latn-RS" sz="2400" dirty="0"/>
              <a:t>Pali su na pitanju „provere pažnje“ -&gt; npr. jedna likertova skala može da služi za ovu svrhu gde će se od ispitanika tražiti da kao odgovor izaberu određeni broj na skali;</a:t>
            </a:r>
          </a:p>
          <a:p>
            <a:pPr marL="461963" indent="-230188">
              <a:buFont typeface="Wingdings" panose="05000000000000000000" pitchFamily="2" charset="2"/>
              <a:buChar char="Ø"/>
            </a:pPr>
            <a:r>
              <a:rPr lang="sr-Latn-RS" sz="2400" dirty="0"/>
              <a:t>U dužim anketama sa više likertovih skala ispitanici konstanto daju biraju istu vrednost na skali (uglavnom neutralnu) – ovo je moguće ali malo verovatno i uglavnom znači da žure kroz anketu;</a:t>
            </a:r>
          </a:p>
          <a:p>
            <a:pPr marL="461963" indent="-230188">
              <a:buFont typeface="Wingdings" panose="05000000000000000000" pitchFamily="2" charset="2"/>
              <a:buChar char="Ø"/>
            </a:pPr>
            <a:r>
              <a:rPr lang="sr-Latn-RS" sz="2400" dirty="0"/>
              <a:t>Ispitanici koji su ispunili anketu za previše kratko vreme (tkzv. „speeders“). </a:t>
            </a:r>
          </a:p>
          <a:p>
            <a:pPr marL="461963" indent="-230188">
              <a:buFont typeface="Wingdings" panose="05000000000000000000" pitchFamily="2" charset="2"/>
              <a:buChar char="Ø"/>
            </a:pPr>
            <a:endParaRPr lang="sr-Latn-RS" sz="2400" dirty="0"/>
          </a:p>
        </p:txBody>
      </p:sp>
      <p:sp>
        <p:nvSpPr>
          <p:cNvPr id="8" name="Speech Bubble: Oval 7">
            <a:extLst>
              <a:ext uri="{FF2B5EF4-FFF2-40B4-BE49-F238E27FC236}">
                <a16:creationId xmlns:a16="http://schemas.microsoft.com/office/drawing/2014/main" id="{B448D374-3BC1-4328-BF13-14FAF0F654A8}"/>
              </a:ext>
            </a:extLst>
          </p:cNvPr>
          <p:cNvSpPr/>
          <p:nvPr/>
        </p:nvSpPr>
        <p:spPr>
          <a:xfrm>
            <a:off x="7565455" y="1012590"/>
            <a:ext cx="4626545" cy="1961615"/>
          </a:xfrm>
          <a:prstGeom prst="wedgeEllipseCallout">
            <a:avLst>
              <a:gd name="adj1" fmla="val -55492"/>
              <a:gd name="adj2" fmla="val 742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b="1" dirty="0">
                <a:solidFill>
                  <a:srgbClr val="FF0000"/>
                </a:solidFill>
              </a:rPr>
              <a:t>Isključite one ispitanike koji ne odgovaraju svrsi vašeg istraživanja odmah na početku (tkzv „filter pitanja“). Primer, da li konzumirate pivo? Ako ne -&gt; kraj ankete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071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A5A5A5"/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DEO I</a:t>
            </a:r>
            <a:r>
              <a:rPr lang="sr-Latn-RS" b="1" dirty="0">
                <a:solidFill>
                  <a:schemeClr val="bg1"/>
                </a:solidFill>
              </a:rPr>
              <a:t>I</a:t>
            </a:r>
            <a:r>
              <a:rPr lang="en-US" b="1" dirty="0">
                <a:solidFill>
                  <a:schemeClr val="bg1"/>
                </a:solidFill>
              </a:rPr>
              <a:t>: </a:t>
            </a:r>
            <a:r>
              <a:rPr lang="sr-Latn-RS" b="1" dirty="0">
                <a:solidFill>
                  <a:schemeClr val="bg1"/>
                </a:solidFill>
              </a:rPr>
              <a:t>Kodiranje podataka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19</a:t>
            </a:fld>
            <a:endParaRPr lang="en-GB" sz="1600" b="1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A3B6818-2856-4891-821C-FF9544BC5C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0" y="1178503"/>
            <a:ext cx="11620500" cy="3869354"/>
          </a:xfrm>
        </p:spPr>
        <p:txBody>
          <a:bodyPr>
            <a:normAutofit/>
          </a:bodyPr>
          <a:lstStyle/>
          <a:p>
            <a:r>
              <a:rPr lang="sr-Latn-RS" sz="2400" dirty="0"/>
              <a:t>Generalno, pretvaranje ne-numeričkih u numeričke podatke. </a:t>
            </a:r>
          </a:p>
          <a:p>
            <a:r>
              <a:rPr lang="sr-Latn-RS" sz="2400" dirty="0"/>
              <a:t>Direktno zavisi od analize koje planirate da sprovedete. </a:t>
            </a:r>
          </a:p>
          <a:p>
            <a:pPr marL="0" indent="0">
              <a:buNone/>
            </a:pPr>
            <a:endParaRPr lang="sr-Latn-RS" sz="2400" dirty="0"/>
          </a:p>
          <a:p>
            <a:r>
              <a:rPr lang="sr-Latn-RS" sz="2400" dirty="0"/>
              <a:t>Osnova je „Dummy coding“ ili kreiranje veštačkih varijabli od </a:t>
            </a:r>
            <a:r>
              <a:rPr lang="sr-Latn-RS" sz="2400" b="1" dirty="0"/>
              <a:t>kategoričkih varijabli</a:t>
            </a:r>
            <a:r>
              <a:rPr lang="sr-Latn-RS" sz="2400" dirty="0"/>
              <a:t>: </a:t>
            </a:r>
          </a:p>
          <a:p>
            <a:pPr marL="461963" indent="-230188">
              <a:buFont typeface="Wingdings" panose="05000000000000000000" pitchFamily="2" charset="2"/>
              <a:buChar char="Ø"/>
            </a:pPr>
            <a:r>
              <a:rPr lang="sr-Latn-RS" sz="2400" b="1" dirty="0"/>
              <a:t>Osnovno pravilo je da je broj veštačkih varijabli broj kategorija – 1</a:t>
            </a:r>
            <a:r>
              <a:rPr lang="sr-Latn-RS" sz="2400" dirty="0"/>
              <a:t>. </a:t>
            </a:r>
          </a:p>
          <a:p>
            <a:pPr marL="461963" indent="-230188">
              <a:buFont typeface="Wingdings" panose="05000000000000000000" pitchFamily="2" charset="2"/>
              <a:buChar char="Ø"/>
            </a:pPr>
            <a:r>
              <a:rPr lang="sr-Latn-RS" sz="2400" dirty="0"/>
              <a:t>Primer sa samo 2 kategorije: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1ED02D3-5694-4A00-9A80-AD1239349F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043592"/>
              </p:ext>
            </p:extLst>
          </p:nvPr>
        </p:nvGraphicFramePr>
        <p:xfrm>
          <a:off x="665213" y="4040239"/>
          <a:ext cx="2713255" cy="2015236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894173">
                  <a:extLst>
                    <a:ext uri="{9D8B030D-6E8A-4147-A177-3AD203B41FA5}">
                      <a16:colId xmlns:a16="http://schemas.microsoft.com/office/drawing/2014/main" val="1429834529"/>
                    </a:ext>
                  </a:extLst>
                </a:gridCol>
                <a:gridCol w="819082">
                  <a:extLst>
                    <a:ext uri="{9D8B030D-6E8A-4147-A177-3AD203B41FA5}">
                      <a16:colId xmlns:a16="http://schemas.microsoft.com/office/drawing/2014/main" val="1614169386"/>
                    </a:ext>
                  </a:extLst>
                </a:gridCol>
              </a:tblGrid>
              <a:tr h="73600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U </a:t>
                      </a:r>
                      <a:r>
                        <a:rPr lang="en-GB" dirty="0" err="1"/>
                        <a:t>kom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gradu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studirate</a:t>
                      </a:r>
                      <a:r>
                        <a:rPr lang="en-GB" dirty="0"/>
                        <a:t>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/>
                        <a:t>ns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83629492"/>
                  </a:ext>
                </a:extLst>
              </a:tr>
              <a:tr h="4264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Novi Sad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dirty="0"/>
                        <a:t>1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2371041"/>
                  </a:ext>
                </a:extLst>
              </a:tr>
              <a:tr h="4264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Subotica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dirty="0"/>
                        <a:t>0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1892981"/>
                  </a:ext>
                </a:extLst>
              </a:tr>
              <a:tr h="4264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</a:rPr>
                        <a:t>Novi Sad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dirty="0"/>
                        <a:t>1</a:t>
                      </a:r>
                      <a:endParaRPr lang="en-GB" sz="18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9600343"/>
                  </a:ext>
                </a:extLst>
              </a:tr>
            </a:tbl>
          </a:graphicData>
        </a:graphic>
      </p:graphicFrame>
      <p:sp>
        <p:nvSpPr>
          <p:cNvPr id="11" name="Speech Bubble: Oval 10">
            <a:extLst>
              <a:ext uri="{FF2B5EF4-FFF2-40B4-BE49-F238E27FC236}">
                <a16:creationId xmlns:a16="http://schemas.microsoft.com/office/drawing/2014/main" id="{E5A8A1FB-C9CE-40CF-8A9A-45876376FEB1}"/>
              </a:ext>
            </a:extLst>
          </p:cNvPr>
          <p:cNvSpPr/>
          <p:nvPr/>
        </p:nvSpPr>
        <p:spPr>
          <a:xfrm>
            <a:off x="4681637" y="3769409"/>
            <a:ext cx="5921444" cy="2351813"/>
          </a:xfrm>
          <a:prstGeom prst="wedgeEllipseCallout">
            <a:avLst>
              <a:gd name="adj1" fmla="val -70937"/>
              <a:gd name="adj2" fmla="val 10283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rgbClr val="FF0000"/>
                </a:solidFill>
              </a:rPr>
              <a:t>„ns“ možete da uključite u regresiju i dobijete vrednost beta koficijenta.</a:t>
            </a:r>
          </a:p>
          <a:p>
            <a:pPr algn="ctr"/>
            <a:endParaRPr lang="sr-Latn-RS" sz="2400" b="1" dirty="0">
              <a:solidFill>
                <a:srgbClr val="FF0000"/>
              </a:solidFill>
            </a:endParaRPr>
          </a:p>
          <a:p>
            <a:pPr algn="ctr"/>
            <a:r>
              <a:rPr lang="sr-Latn-RS" sz="2400" b="1" dirty="0">
                <a:solidFill>
                  <a:srgbClr val="FF0000"/>
                </a:solidFill>
              </a:rPr>
              <a:t>Excel sheet a_1</a:t>
            </a:r>
          </a:p>
        </p:txBody>
      </p:sp>
    </p:spTree>
    <p:extLst>
      <p:ext uri="{BB962C8B-B14F-4D97-AF65-F5344CB8AC3E}">
        <p14:creationId xmlns:p14="http://schemas.microsoft.com/office/powerpoint/2010/main" val="2883591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57E9A-D0F7-4E74-9A71-1EF4D087E6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8657" y="2018994"/>
            <a:ext cx="6251557" cy="2818789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rgbClr val="26A0D7"/>
                </a:solidFill>
              </a:rPr>
              <a:t>Radionica</a:t>
            </a:r>
            <a:r>
              <a:rPr lang="en-US" b="1" dirty="0">
                <a:solidFill>
                  <a:srgbClr val="26A0D7"/>
                </a:solidFill>
              </a:rPr>
              <a:t>:</a:t>
            </a:r>
            <a:br>
              <a:rPr lang="en-US" b="1" dirty="0">
                <a:solidFill>
                  <a:srgbClr val="26A0D7"/>
                </a:solidFill>
              </a:rPr>
            </a:br>
            <a:br>
              <a:rPr lang="en-US" dirty="0">
                <a:solidFill>
                  <a:srgbClr val="26A0D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300" b="1" dirty="0">
                <a:solidFill>
                  <a:srgbClr val="292B2A"/>
                </a:solidFill>
              </a:rPr>
              <a:t>Analiza </a:t>
            </a:r>
            <a:r>
              <a:rPr lang="en-US" sz="5300" b="1" dirty="0" err="1">
                <a:solidFill>
                  <a:srgbClr val="292B2A"/>
                </a:solidFill>
              </a:rPr>
              <a:t>podataka</a:t>
            </a:r>
            <a:r>
              <a:rPr lang="en-US" sz="5300" b="1" dirty="0">
                <a:solidFill>
                  <a:srgbClr val="292B2A"/>
                </a:solidFill>
              </a:rPr>
              <a:t> </a:t>
            </a:r>
            <a:r>
              <a:rPr lang="en-US" sz="5300" b="1" dirty="0" err="1">
                <a:solidFill>
                  <a:srgbClr val="292B2A"/>
                </a:solidFill>
              </a:rPr>
              <a:t>prikupljenih</a:t>
            </a:r>
            <a:r>
              <a:rPr lang="en-US" sz="5300" b="1" dirty="0">
                <a:solidFill>
                  <a:srgbClr val="292B2A"/>
                </a:solidFill>
              </a:rPr>
              <a:t> </a:t>
            </a:r>
            <a:r>
              <a:rPr lang="en-US" sz="5300" b="1" dirty="0" err="1">
                <a:solidFill>
                  <a:srgbClr val="292B2A"/>
                </a:solidFill>
              </a:rPr>
              <a:t>upitnikom</a:t>
            </a:r>
            <a:endParaRPr lang="en-GB" b="1" dirty="0">
              <a:solidFill>
                <a:srgbClr val="292B2A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74A46E-5C82-4E99-BBA8-B0FF1C86E8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6249" y="5740400"/>
            <a:ext cx="7905751" cy="863600"/>
          </a:xfrm>
        </p:spPr>
        <p:txBody>
          <a:bodyPr>
            <a:normAutofit/>
          </a:bodyPr>
          <a:lstStyle/>
          <a:p>
            <a:r>
              <a:rPr lang="en-US" dirty="0"/>
              <a:t>Milan Tatic, </a:t>
            </a:r>
            <a:r>
              <a:rPr lang="en-US" dirty="0" err="1"/>
              <a:t>Univerzitet</a:t>
            </a:r>
            <a:r>
              <a:rPr lang="en-US" dirty="0"/>
              <a:t> Bonn – ILR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152823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A5A5A5"/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DEO I</a:t>
            </a:r>
            <a:r>
              <a:rPr lang="sr-Latn-RS" b="1" dirty="0">
                <a:solidFill>
                  <a:schemeClr val="bg1"/>
                </a:solidFill>
              </a:rPr>
              <a:t>I</a:t>
            </a:r>
            <a:r>
              <a:rPr lang="en-US" b="1" dirty="0">
                <a:solidFill>
                  <a:schemeClr val="bg1"/>
                </a:solidFill>
              </a:rPr>
              <a:t>: </a:t>
            </a:r>
            <a:r>
              <a:rPr lang="sr-Latn-RS" b="1" dirty="0">
                <a:solidFill>
                  <a:schemeClr val="bg1"/>
                </a:solidFill>
              </a:rPr>
              <a:t>Kodiranje podataka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20</a:t>
            </a:fld>
            <a:endParaRPr lang="en-GB" sz="1600" b="1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A3B6818-2856-4891-821C-FF9544BC5C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0" y="1178503"/>
            <a:ext cx="11620500" cy="4972040"/>
          </a:xfrm>
        </p:spPr>
        <p:txBody>
          <a:bodyPr>
            <a:normAutofit/>
          </a:bodyPr>
          <a:lstStyle/>
          <a:p>
            <a:r>
              <a:rPr lang="sr-Latn-RS" sz="2400" dirty="0"/>
              <a:t>Osnova je „Dummy coding“ ili kreiranje veštačkih varijabli od </a:t>
            </a:r>
            <a:r>
              <a:rPr lang="sr-Latn-RS" sz="2400" b="1" dirty="0"/>
              <a:t>kategoričkih varijabli</a:t>
            </a:r>
            <a:r>
              <a:rPr lang="sr-Latn-RS" sz="2400" dirty="0"/>
              <a:t>: </a:t>
            </a:r>
          </a:p>
          <a:p>
            <a:pPr marL="461963" indent="-230188">
              <a:buFont typeface="Wingdings" panose="05000000000000000000" pitchFamily="2" charset="2"/>
              <a:buChar char="Ø"/>
            </a:pPr>
            <a:r>
              <a:rPr lang="sr-Latn-RS" sz="2400" b="1" dirty="0"/>
              <a:t>Osnovno pravilo je da je broj veštačkih varijabli broj kategorija – 1</a:t>
            </a:r>
            <a:r>
              <a:rPr lang="sr-Latn-RS" sz="2400" dirty="0"/>
              <a:t>. </a:t>
            </a:r>
          </a:p>
          <a:p>
            <a:pPr marL="461963" indent="-230188">
              <a:buFont typeface="Wingdings" panose="05000000000000000000" pitchFamily="2" charset="2"/>
              <a:buChar char="Ø"/>
            </a:pPr>
            <a:r>
              <a:rPr lang="sr-Latn-RS" sz="2400" dirty="0"/>
              <a:t>Primer sa 3 kategorije možete pogledati sami: https://www.youtube.com/watch?v=LTgoTBUWKn0&amp;ab_channel=AgriMetSoftTea</a:t>
            </a:r>
          </a:p>
          <a:p>
            <a:pPr marL="231775" indent="-231775"/>
            <a:r>
              <a:rPr lang="sr-Latn-RS" sz="2400" b="1" dirty="0"/>
              <a:t>Saveti</a:t>
            </a:r>
            <a:r>
              <a:rPr lang="sr-Latn-RS" sz="2400" dirty="0"/>
              <a:t>: </a:t>
            </a:r>
          </a:p>
          <a:p>
            <a:pPr indent="3175">
              <a:buFont typeface="Wingdings" panose="05000000000000000000" pitchFamily="2" charset="2"/>
              <a:buChar char="Ø"/>
            </a:pPr>
            <a:r>
              <a:rPr lang="sr-Latn-RS" sz="2400" dirty="0">
                <a:solidFill>
                  <a:srgbClr val="C00000"/>
                </a:solidFill>
              </a:rPr>
              <a:t>„Sirove“ podatke sačuvajte u više kopija kako ih ne biste izgubili.</a:t>
            </a:r>
          </a:p>
          <a:p>
            <a:pPr marL="461963" indent="-230188">
              <a:buFont typeface="Wingdings" panose="05000000000000000000" pitchFamily="2" charset="2"/>
              <a:buChar char="Ø"/>
            </a:pPr>
            <a:r>
              <a:rPr lang="sr-Latn-RS" sz="2400" dirty="0"/>
              <a:t> Koristite formule, ne kodirajte ručno! -&gt; rizik od greške je visok i traje jako dugo.</a:t>
            </a:r>
          </a:p>
          <a:p>
            <a:pPr marL="461963" indent="-230188">
              <a:buFont typeface="Wingdings" panose="05000000000000000000" pitchFamily="2" charset="2"/>
              <a:buChar char="Ø"/>
            </a:pPr>
            <a:r>
              <a:rPr lang="sr-Latn-RS" sz="2400" dirty="0"/>
              <a:t>Napravite „knjigu kodova“ kako bi druge kolege ili vi sami kasnije mogli da znate šta ste kodirali: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9A7559D-8178-403E-8917-8B7F66482C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894648"/>
              </p:ext>
            </p:extLst>
          </p:nvPr>
        </p:nvGraphicFramePr>
        <p:xfrm>
          <a:off x="2082800" y="5068776"/>
          <a:ext cx="8128000" cy="101092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2461735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4795486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77886412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4710617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dirty="0"/>
                        <a:t>Pitanje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/>
                        <a:t>Originalni odgovor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/>
                        <a:t>Naziv nove kolone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/>
                        <a:t>kodirano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8683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U </a:t>
                      </a:r>
                      <a:r>
                        <a:rPr lang="en-GB" dirty="0" err="1"/>
                        <a:t>kom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gradu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studirate</a:t>
                      </a:r>
                      <a:r>
                        <a:rPr lang="en-GB" dirty="0"/>
                        <a:t>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/>
                        <a:t>Novi Sad / Subotica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/>
                        <a:t>ns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/>
                        <a:t>1 = Novi Sad</a:t>
                      </a:r>
                    </a:p>
                    <a:p>
                      <a:pPr algn="ctr"/>
                      <a:r>
                        <a:rPr lang="sr-Latn-RS" dirty="0"/>
                        <a:t>0 = Subotica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65295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2714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A5A5A5"/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DEO I</a:t>
            </a:r>
            <a:r>
              <a:rPr lang="sr-Latn-RS" b="1" dirty="0">
                <a:solidFill>
                  <a:schemeClr val="bg1"/>
                </a:solidFill>
              </a:rPr>
              <a:t>I</a:t>
            </a:r>
            <a:r>
              <a:rPr lang="en-US" b="1" dirty="0">
                <a:solidFill>
                  <a:schemeClr val="bg1"/>
                </a:solidFill>
              </a:rPr>
              <a:t>: </a:t>
            </a:r>
            <a:r>
              <a:rPr lang="sr-Latn-RS" b="1" dirty="0">
                <a:solidFill>
                  <a:schemeClr val="bg1"/>
                </a:solidFill>
              </a:rPr>
              <a:t>Analiza podataka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21</a:t>
            </a:fld>
            <a:endParaRPr lang="en-GB" sz="1600" b="1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BAFC109-3074-42A1-B692-FB061C73D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550" y="1326814"/>
            <a:ext cx="11620500" cy="3869354"/>
          </a:xfrm>
        </p:spPr>
        <p:txBody>
          <a:bodyPr>
            <a:normAutofit/>
          </a:bodyPr>
          <a:lstStyle/>
          <a:p>
            <a:r>
              <a:rPr lang="sr-Latn-RS" sz="2400" dirty="0">
                <a:solidFill>
                  <a:srgbClr val="26A0D7"/>
                </a:solidFill>
              </a:rPr>
              <a:t>Cilj 1 (vidi slajd 15)</a:t>
            </a:r>
          </a:p>
          <a:p>
            <a:pPr marL="461963" indent="-230188">
              <a:buFont typeface="Wingdings" panose="05000000000000000000" pitchFamily="2" charset="2"/>
              <a:buChar char="Ø"/>
            </a:pPr>
            <a:r>
              <a:rPr lang="sr-Latn-RS" sz="2400" dirty="0"/>
              <a:t>Da li je davanje informacije o sojinim odrescima efikasno sredstvo u promeni stavova potrošača?</a:t>
            </a:r>
          </a:p>
          <a:p>
            <a:pPr marL="461963" indent="-230188">
              <a:buFont typeface="Wingdings" panose="05000000000000000000" pitchFamily="2" charset="2"/>
              <a:buChar char="Ø"/>
            </a:pPr>
            <a:r>
              <a:rPr lang="sr-Latn-RS" sz="2400" b="1" dirty="0"/>
              <a:t>Metod</a:t>
            </a:r>
            <a:r>
              <a:rPr lang="sr-Latn-RS" sz="2400" dirty="0"/>
              <a:t>: Eksperiment unutar subjekata i t-test sa zavisnim uzorcima</a:t>
            </a:r>
          </a:p>
          <a:p>
            <a:endParaRPr lang="sr-Latn-RS" sz="2400" dirty="0"/>
          </a:p>
          <a:p>
            <a:pPr marL="461963" indent="-230188">
              <a:buFont typeface="Wingdings" panose="05000000000000000000" pitchFamily="2" charset="2"/>
              <a:buChar char="Ø"/>
            </a:pPr>
            <a:endParaRPr lang="sr-Latn-RS" sz="2400" dirty="0"/>
          </a:p>
        </p:txBody>
      </p:sp>
      <p:sp>
        <p:nvSpPr>
          <p:cNvPr id="8" name="Speech Bubble: Oval 7">
            <a:extLst>
              <a:ext uri="{FF2B5EF4-FFF2-40B4-BE49-F238E27FC236}">
                <a16:creationId xmlns:a16="http://schemas.microsoft.com/office/drawing/2014/main" id="{FA5E88B6-3F65-494D-801F-71E5CA31FD4A}"/>
              </a:ext>
            </a:extLst>
          </p:cNvPr>
          <p:cNvSpPr/>
          <p:nvPr/>
        </p:nvSpPr>
        <p:spPr>
          <a:xfrm>
            <a:off x="1482349" y="3989316"/>
            <a:ext cx="3784751" cy="1293479"/>
          </a:xfrm>
          <a:prstGeom prst="wedgeEllipseCallout">
            <a:avLst>
              <a:gd name="adj1" fmla="val 24784"/>
              <a:gd name="adj2" fmla="val -124442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rgbClr val="FF0000"/>
                </a:solidFill>
              </a:rPr>
              <a:t>Excel sheet a_2</a:t>
            </a:r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9" name="Chart 8">
                <a:extLst>
                  <a:ext uri="{FF2B5EF4-FFF2-40B4-BE49-F238E27FC236}">
                    <a16:creationId xmlns:a16="http://schemas.microsoft.com/office/drawing/2014/main" id="{08B79B11-3179-43AA-BAF9-BB53D9BDE12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468336571"/>
                  </p:ext>
                </p:extLst>
              </p:nvPr>
            </p:nvGraphicFramePr>
            <p:xfrm>
              <a:off x="7034044" y="3020814"/>
              <a:ext cx="4274844" cy="3155265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9" name="Chart 8">
                <a:extLst>
                  <a:ext uri="{FF2B5EF4-FFF2-40B4-BE49-F238E27FC236}">
                    <a16:creationId xmlns:a16="http://schemas.microsoft.com/office/drawing/2014/main" id="{08B79B11-3179-43AA-BAF9-BB53D9BDE12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4044" y="3020814"/>
                <a:ext cx="4274844" cy="3155265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34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A5A5A5"/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DEO I</a:t>
            </a:r>
            <a:r>
              <a:rPr lang="sr-Latn-RS" b="1" dirty="0">
                <a:solidFill>
                  <a:schemeClr val="bg1"/>
                </a:solidFill>
              </a:rPr>
              <a:t>I</a:t>
            </a:r>
            <a:r>
              <a:rPr lang="en-US" b="1" dirty="0">
                <a:solidFill>
                  <a:schemeClr val="bg1"/>
                </a:solidFill>
              </a:rPr>
              <a:t>: </a:t>
            </a:r>
            <a:r>
              <a:rPr lang="sr-Latn-RS" b="1" dirty="0">
                <a:solidFill>
                  <a:schemeClr val="bg1"/>
                </a:solidFill>
              </a:rPr>
              <a:t>Analiza podataka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22</a:t>
            </a:fld>
            <a:endParaRPr lang="en-GB" sz="1600" b="1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BAFC109-3074-42A1-B692-FB061C73D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550" y="1326814"/>
            <a:ext cx="11620500" cy="3869354"/>
          </a:xfrm>
        </p:spPr>
        <p:txBody>
          <a:bodyPr>
            <a:normAutofit/>
          </a:bodyPr>
          <a:lstStyle/>
          <a:p>
            <a:r>
              <a:rPr lang="sr-Latn-RS" sz="2400" dirty="0">
                <a:solidFill>
                  <a:srgbClr val="26A0D7"/>
                </a:solidFill>
              </a:rPr>
              <a:t>Cilj 2 (vidi slajd 16)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sr-Latn-RS" sz="2400" dirty="0"/>
              <a:t>Kako učestalost konzumacije mesa (X</a:t>
            </a:r>
            <a:r>
              <a:rPr lang="sr-Latn-RS" sz="2400" baseline="-25000" dirty="0"/>
              <a:t>1</a:t>
            </a:r>
            <a:r>
              <a:rPr lang="sr-Latn-RS" sz="2400" dirty="0"/>
              <a:t>)</a:t>
            </a:r>
            <a:r>
              <a:rPr lang="en-US" sz="2400" dirty="0"/>
              <a:t>, </a:t>
            </a:r>
            <a:r>
              <a:rPr lang="sr-Latn-RS" sz="2400" dirty="0"/>
              <a:t>stavovi prema mesu</a:t>
            </a:r>
            <a:r>
              <a:rPr lang="en-US" sz="2400" dirty="0"/>
              <a:t>*</a:t>
            </a:r>
            <a:r>
              <a:rPr lang="sr-Latn-RS" sz="2400" dirty="0"/>
              <a:t> (X</a:t>
            </a:r>
            <a:r>
              <a:rPr lang="sr-Latn-RS" sz="2400" baseline="-25000" dirty="0"/>
              <a:t>2,3,4,5</a:t>
            </a:r>
            <a:r>
              <a:rPr lang="sr-Latn-RS" sz="2400" dirty="0"/>
              <a:t>)</a:t>
            </a:r>
            <a:r>
              <a:rPr lang="en-US" sz="2400" dirty="0"/>
              <a:t>,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inicijalni</a:t>
            </a:r>
            <a:r>
              <a:rPr lang="en-US" sz="2400" dirty="0"/>
              <a:t> </a:t>
            </a:r>
            <a:r>
              <a:rPr lang="en-US" sz="2400" dirty="0" err="1"/>
              <a:t>stav</a:t>
            </a:r>
            <a:r>
              <a:rPr lang="en-US" sz="2400" dirty="0"/>
              <a:t> </a:t>
            </a:r>
            <a:r>
              <a:rPr lang="en-US" sz="2400" dirty="0" err="1"/>
              <a:t>prema</a:t>
            </a:r>
            <a:r>
              <a:rPr lang="en-US" sz="2400" dirty="0"/>
              <a:t> </a:t>
            </a:r>
            <a:r>
              <a:rPr lang="en-US" sz="2400" dirty="0" err="1"/>
              <a:t>sojinim</a:t>
            </a:r>
            <a:r>
              <a:rPr lang="en-US" sz="2400" dirty="0"/>
              <a:t> </a:t>
            </a:r>
            <a:r>
              <a:rPr lang="en-US" sz="2400" dirty="0" err="1"/>
              <a:t>odrescima</a:t>
            </a:r>
            <a:r>
              <a:rPr lang="en-US" sz="2400" dirty="0"/>
              <a:t> (X</a:t>
            </a:r>
            <a:r>
              <a:rPr lang="sr-Latn-RS" sz="2400" baseline="-25000" dirty="0"/>
              <a:t>6 </a:t>
            </a:r>
            <a:r>
              <a:rPr lang="sr-Latn-RS" sz="2400" dirty="0"/>
              <a:t>= S</a:t>
            </a:r>
            <a:r>
              <a:rPr lang="sr-Latn-RS" sz="2400" baseline="-25000" dirty="0"/>
              <a:t>1</a:t>
            </a:r>
            <a:r>
              <a:rPr lang="en-US" sz="2400" dirty="0"/>
              <a:t>) </a:t>
            </a:r>
            <a:r>
              <a:rPr lang="sr-Latn-RS" sz="2400" dirty="0"/>
              <a:t>utiču na </a:t>
            </a:r>
            <a:r>
              <a:rPr lang="sr-Latn-RS" sz="2400" b="1" dirty="0"/>
              <a:t>promenu stava (</a:t>
            </a:r>
            <a:r>
              <a:rPr lang="sr-Latn-RS" sz="2400" dirty="0"/>
              <a:t>Y= S</a:t>
            </a:r>
            <a:r>
              <a:rPr lang="sr-Latn-RS" sz="2400" baseline="-25000" dirty="0"/>
              <a:t>2 </a:t>
            </a:r>
            <a:r>
              <a:rPr lang="sr-Latn-RS" sz="2400" dirty="0"/>
              <a:t>– S</a:t>
            </a:r>
            <a:r>
              <a:rPr lang="sr-Latn-RS" sz="2400" baseline="-25000" dirty="0"/>
              <a:t>1</a:t>
            </a:r>
            <a:r>
              <a:rPr lang="sr-Latn-RS" sz="2400" dirty="0"/>
              <a:t>) potrošača o </a:t>
            </a:r>
            <a:r>
              <a:rPr lang="en-US" sz="2400" dirty="0" err="1"/>
              <a:t>ovom</a:t>
            </a:r>
            <a:r>
              <a:rPr lang="en-US" sz="2400" dirty="0"/>
              <a:t> </a:t>
            </a:r>
            <a:r>
              <a:rPr lang="en-US" sz="2400" dirty="0" err="1"/>
              <a:t>proizvodu</a:t>
            </a:r>
            <a:r>
              <a:rPr lang="sr-Latn-RS" sz="2400" dirty="0"/>
              <a:t>?</a:t>
            </a:r>
          </a:p>
          <a:p>
            <a:pPr marL="515938" indent="0">
              <a:buFont typeface="Wingdings" panose="05000000000000000000" pitchFamily="2" charset="2"/>
              <a:buChar char="Ø"/>
            </a:pPr>
            <a:r>
              <a:rPr lang="sr-Latn-RS" sz="2400" b="1" dirty="0"/>
              <a:t>Metod</a:t>
            </a:r>
            <a:r>
              <a:rPr lang="sr-Latn-RS" sz="2400" dirty="0"/>
              <a:t>: Linearna regresija</a:t>
            </a:r>
            <a:endParaRPr lang="en-US" sz="2400" dirty="0"/>
          </a:p>
          <a:p>
            <a:endParaRPr lang="sr-Latn-RS" sz="2400" dirty="0"/>
          </a:p>
          <a:p>
            <a:pPr marL="461963" indent="-230188">
              <a:buFont typeface="Wingdings" panose="05000000000000000000" pitchFamily="2" charset="2"/>
              <a:buChar char="Ø"/>
            </a:pPr>
            <a:endParaRPr lang="sr-Latn-RS" sz="2400" dirty="0"/>
          </a:p>
        </p:txBody>
      </p:sp>
      <p:sp>
        <p:nvSpPr>
          <p:cNvPr id="8" name="Speech Bubble: Oval 7">
            <a:extLst>
              <a:ext uri="{FF2B5EF4-FFF2-40B4-BE49-F238E27FC236}">
                <a16:creationId xmlns:a16="http://schemas.microsoft.com/office/drawing/2014/main" id="{FA5E88B6-3F65-494D-801F-71E5CA31FD4A}"/>
              </a:ext>
            </a:extLst>
          </p:cNvPr>
          <p:cNvSpPr/>
          <p:nvPr/>
        </p:nvSpPr>
        <p:spPr>
          <a:xfrm>
            <a:off x="4254424" y="4372087"/>
            <a:ext cx="3784751" cy="1293479"/>
          </a:xfrm>
          <a:prstGeom prst="wedgeEllipseCallout">
            <a:avLst>
              <a:gd name="adj1" fmla="val -61684"/>
              <a:gd name="adj2" fmla="val -122954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rgbClr val="FF0000"/>
                </a:solidFill>
              </a:rPr>
              <a:t>Excel sheet a_3</a:t>
            </a:r>
          </a:p>
        </p:txBody>
      </p:sp>
    </p:spTree>
    <p:extLst>
      <p:ext uri="{BB962C8B-B14F-4D97-AF65-F5344CB8AC3E}">
        <p14:creationId xmlns:p14="http://schemas.microsoft.com/office/powerpoint/2010/main" val="2005130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A5A5A5"/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DEO I</a:t>
            </a:r>
            <a:r>
              <a:rPr lang="sr-Latn-RS" b="1" dirty="0">
                <a:solidFill>
                  <a:schemeClr val="bg1"/>
                </a:solidFill>
              </a:rPr>
              <a:t>I</a:t>
            </a:r>
            <a:r>
              <a:rPr lang="en-US" b="1" dirty="0">
                <a:solidFill>
                  <a:schemeClr val="bg1"/>
                </a:solidFill>
              </a:rPr>
              <a:t>: </a:t>
            </a:r>
            <a:r>
              <a:rPr lang="sr-Latn-RS" b="1" dirty="0">
                <a:solidFill>
                  <a:schemeClr val="bg1"/>
                </a:solidFill>
              </a:rPr>
              <a:t>Prikazivanje rezultata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23</a:t>
            </a:fld>
            <a:endParaRPr lang="en-GB" sz="1600" b="1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6095613-2586-4418-ACF7-1506A2E7DB0A}"/>
              </a:ext>
            </a:extLst>
          </p:cNvPr>
          <p:cNvSpPr/>
          <p:nvPr/>
        </p:nvSpPr>
        <p:spPr>
          <a:xfrm>
            <a:off x="530735" y="1463700"/>
            <a:ext cx="1123212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z="2400" dirty="0"/>
              <a:t>Prilagodite rezultate publici.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Latn-R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z="2400" dirty="0"/>
              <a:t>Koristite podatke da ispričate priču.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Latn-R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z="2400" dirty="0"/>
              <a:t>Fokusirajte se na ključne rezultate u glavnom delu teksta; manje bitne rezultate i analize možete prikazati na kraju kao dodatak kako bi bili transparenti. </a:t>
            </a:r>
          </a:p>
        </p:txBody>
      </p:sp>
      <p:sp>
        <p:nvSpPr>
          <p:cNvPr id="7" name="Speech Bubble: Oval 6">
            <a:extLst>
              <a:ext uri="{FF2B5EF4-FFF2-40B4-BE49-F238E27FC236}">
                <a16:creationId xmlns:a16="http://schemas.microsoft.com/office/drawing/2014/main" id="{60CD3950-7354-46E3-B132-3B9B34ACAB3F}"/>
              </a:ext>
            </a:extLst>
          </p:cNvPr>
          <p:cNvSpPr/>
          <p:nvPr/>
        </p:nvSpPr>
        <p:spPr>
          <a:xfrm>
            <a:off x="287153" y="4030134"/>
            <a:ext cx="11617693" cy="2187079"/>
          </a:xfrm>
          <a:prstGeom prst="wedgeEllipseCallout">
            <a:avLst>
              <a:gd name="adj1" fmla="val -1312"/>
              <a:gd name="adj2" fmla="val -6418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srgbClr val="FF0000"/>
                </a:solidFill>
              </a:rPr>
              <a:t>Moj fokus je bio na statističkoj analizi i metodama. Deskriptivna analiza, izrada lepih i preglednih grafikona je nešto što ostavljamo vama. </a:t>
            </a:r>
            <a:r>
              <a:rPr lang="sr-Latn-RS" sz="2200" b="1" u="sng" dirty="0">
                <a:solidFill>
                  <a:srgbClr val="FF0000"/>
                </a:solidFill>
              </a:rPr>
              <a:t>Pre statističke analize sprovedite detaljnu deskriptivnu analizu vaših podataka kako biste ih razumeli, ali publici prikažite samo najvažnije! </a:t>
            </a:r>
          </a:p>
        </p:txBody>
      </p:sp>
    </p:spTree>
    <p:extLst>
      <p:ext uri="{BB962C8B-B14F-4D97-AF65-F5344CB8AC3E}">
        <p14:creationId xmlns:p14="http://schemas.microsoft.com/office/powerpoint/2010/main" val="1290317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A5A5A5"/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DEO I</a:t>
            </a:r>
            <a:r>
              <a:rPr lang="sr-Latn-RS" b="1" dirty="0">
                <a:solidFill>
                  <a:schemeClr val="bg1"/>
                </a:solidFill>
              </a:rPr>
              <a:t>I</a:t>
            </a:r>
            <a:r>
              <a:rPr lang="en-US" b="1" dirty="0">
                <a:solidFill>
                  <a:schemeClr val="bg1"/>
                </a:solidFill>
              </a:rPr>
              <a:t>: </a:t>
            </a:r>
            <a:r>
              <a:rPr lang="sr-Latn-RS" b="1" dirty="0">
                <a:solidFill>
                  <a:schemeClr val="bg1"/>
                </a:solidFill>
              </a:rPr>
              <a:t>Prikazivanje rezultata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24</a:t>
            </a:fld>
            <a:endParaRPr lang="en-GB" sz="1600" b="1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6095613-2586-4418-ACF7-1506A2E7DB0A}"/>
              </a:ext>
            </a:extLst>
          </p:cNvPr>
          <p:cNvSpPr/>
          <p:nvPr/>
        </p:nvSpPr>
        <p:spPr>
          <a:xfrm>
            <a:off x="530735" y="3198167"/>
            <a:ext cx="112321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RS" sz="3200" dirty="0">
                <a:solidFill>
                  <a:srgbClr val="FF0000"/>
                </a:solidFill>
              </a:rPr>
              <a:t>Šta je glavna poruka mini istraživanja za potrebe ove radionice?</a:t>
            </a:r>
          </a:p>
        </p:txBody>
      </p:sp>
    </p:spTree>
    <p:extLst>
      <p:ext uri="{BB962C8B-B14F-4D97-AF65-F5344CB8AC3E}">
        <p14:creationId xmlns:p14="http://schemas.microsoft.com/office/powerpoint/2010/main" val="3352612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A5A5A5"/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DEO I</a:t>
            </a:r>
            <a:r>
              <a:rPr lang="sr-Latn-RS" b="1" dirty="0">
                <a:solidFill>
                  <a:schemeClr val="bg1"/>
                </a:solidFill>
              </a:rPr>
              <a:t>I</a:t>
            </a:r>
            <a:r>
              <a:rPr lang="en-US" b="1" dirty="0">
                <a:solidFill>
                  <a:schemeClr val="bg1"/>
                </a:solidFill>
              </a:rPr>
              <a:t>: </a:t>
            </a:r>
            <a:r>
              <a:rPr lang="sr-Latn-RS" b="1" dirty="0">
                <a:solidFill>
                  <a:schemeClr val="bg1"/>
                </a:solidFill>
              </a:rPr>
              <a:t>Prikazivanje rezultata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25</a:t>
            </a:fld>
            <a:endParaRPr lang="en-GB" sz="1600" b="1"/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F506DC4C-065E-4F14-8F6A-69C45DB5AA91}"/>
              </a:ext>
            </a:extLst>
          </p:cNvPr>
          <p:cNvSpPr/>
          <p:nvPr/>
        </p:nvSpPr>
        <p:spPr>
          <a:xfrm>
            <a:off x="0" y="1111490"/>
            <a:ext cx="7391400" cy="1635262"/>
          </a:xfrm>
          <a:prstGeom prst="homePlat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dirty="0">
                <a:solidFill>
                  <a:schemeClr val="tx1"/>
                </a:solidFill>
              </a:rPr>
              <a:t>Davanje bazičnih informacija o sojinim odrescima je imalo pozitivan uticaj na stavove potrošača o ovom proizvodu.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0" name="Arrow: Pentagon 9">
            <a:extLst>
              <a:ext uri="{FF2B5EF4-FFF2-40B4-BE49-F238E27FC236}">
                <a16:creationId xmlns:a16="http://schemas.microsoft.com/office/drawing/2014/main" id="{C89E3839-30BD-4F29-B365-AEA750A15706}"/>
              </a:ext>
            </a:extLst>
          </p:cNvPr>
          <p:cNvSpPr/>
          <p:nvPr/>
        </p:nvSpPr>
        <p:spPr>
          <a:xfrm flipH="1">
            <a:off x="4800598" y="2852512"/>
            <a:ext cx="7391402" cy="159889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rgbClr val="FFC000"/>
                </a:solidFill>
              </a:rPr>
              <a:t>Ispitanici sa povoljnim inicijalnim stavovima manje menjaju svoj stav nakon što su bili izloženi informacijama o ovom proizvodu. </a:t>
            </a:r>
            <a:endParaRPr lang="en-GB" sz="2400" b="1" dirty="0">
              <a:solidFill>
                <a:srgbClr val="FFC000"/>
              </a:solidFill>
            </a:endParaRPr>
          </a:p>
        </p:txBody>
      </p:sp>
      <p:sp>
        <p:nvSpPr>
          <p:cNvPr id="12" name="Arrow: Pentagon 11">
            <a:extLst>
              <a:ext uri="{FF2B5EF4-FFF2-40B4-BE49-F238E27FC236}">
                <a16:creationId xmlns:a16="http://schemas.microsoft.com/office/drawing/2014/main" id="{AE54F7C3-E86E-4D79-8614-65AC337AE76E}"/>
              </a:ext>
            </a:extLst>
          </p:cNvPr>
          <p:cNvSpPr/>
          <p:nvPr/>
        </p:nvSpPr>
        <p:spPr>
          <a:xfrm>
            <a:off x="0" y="4570061"/>
            <a:ext cx="7391400" cy="1635262"/>
          </a:xfrm>
          <a:prstGeom prst="homePlat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dirty="0">
                <a:solidFill>
                  <a:schemeClr val="tx1"/>
                </a:solidFill>
              </a:rPr>
              <a:t>Najjači pozitivan efekat komunikacije može da se ostvari ukoliko se pažnja usmeri na one potrošače koji posebno nepovoljno percipiraju sojine odreske.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5" name="Speech Bubble: Oval 14">
            <a:extLst>
              <a:ext uri="{FF2B5EF4-FFF2-40B4-BE49-F238E27FC236}">
                <a16:creationId xmlns:a16="http://schemas.microsoft.com/office/drawing/2014/main" id="{AF86121E-F93B-47EF-8842-221B64F4EA15}"/>
              </a:ext>
            </a:extLst>
          </p:cNvPr>
          <p:cNvSpPr/>
          <p:nvPr/>
        </p:nvSpPr>
        <p:spPr>
          <a:xfrm>
            <a:off x="8081357" y="4922675"/>
            <a:ext cx="3784751" cy="1293479"/>
          </a:xfrm>
          <a:prstGeom prst="wedgeEllipseCallout">
            <a:avLst>
              <a:gd name="adj1" fmla="val -39313"/>
              <a:gd name="adj2" fmla="val -7058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rgbClr val="FF0000"/>
                </a:solidFill>
              </a:rPr>
              <a:t>Šta biste vi dodali da ispričate priču?</a:t>
            </a:r>
          </a:p>
        </p:txBody>
      </p:sp>
    </p:spTree>
    <p:extLst>
      <p:ext uri="{BB962C8B-B14F-4D97-AF65-F5344CB8AC3E}">
        <p14:creationId xmlns:p14="http://schemas.microsoft.com/office/powerpoint/2010/main" val="3352605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26A0D7"/>
          </a:solidFill>
        </p:spPr>
        <p:txBody>
          <a:bodyPr>
            <a:normAutofit/>
          </a:bodyPr>
          <a:lstStyle/>
          <a:p>
            <a:pPr algn="ctr"/>
            <a:r>
              <a:rPr lang="sr-Latn-RS" b="1" dirty="0">
                <a:solidFill>
                  <a:schemeClr val="bg1"/>
                </a:solidFill>
              </a:rPr>
              <a:t>KRAJ!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26</a:t>
            </a:fld>
            <a:endParaRPr lang="en-GB" sz="1600" b="1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6095613-2586-4418-ACF7-1506A2E7DB0A}"/>
              </a:ext>
            </a:extLst>
          </p:cNvPr>
          <p:cNvSpPr/>
          <p:nvPr/>
        </p:nvSpPr>
        <p:spPr>
          <a:xfrm>
            <a:off x="479935" y="1954995"/>
            <a:ext cx="11232129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RS" sz="5400" dirty="0"/>
              <a:t>Pitanja?</a:t>
            </a:r>
          </a:p>
          <a:p>
            <a:pPr algn="ctr"/>
            <a:endParaRPr lang="sr-Latn-RS" sz="3200" dirty="0"/>
          </a:p>
          <a:p>
            <a:pPr algn="ctr"/>
            <a:r>
              <a:rPr lang="sr-Latn-RS" sz="3200" dirty="0"/>
              <a:t>Slajdovi i excel će vam biti dostupni.   </a:t>
            </a:r>
          </a:p>
          <a:p>
            <a:pPr algn="ctr"/>
            <a:endParaRPr lang="sr-Latn-RS" sz="3200" dirty="0"/>
          </a:p>
          <a:p>
            <a:pPr algn="ctr"/>
            <a:r>
              <a:rPr lang="sr-Latn-RS" sz="3200" dirty="0"/>
              <a:t>Za naknadna pitanja možete mi pisati na email: </a:t>
            </a:r>
          </a:p>
          <a:p>
            <a:pPr algn="ctr"/>
            <a:r>
              <a:rPr lang="en-US" sz="32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milan.tatic@ilr.uni-bonn.de</a:t>
            </a:r>
            <a:endParaRPr lang="sr-Latn-RS" sz="3200" dirty="0"/>
          </a:p>
        </p:txBody>
      </p:sp>
    </p:spTree>
    <p:extLst>
      <p:ext uri="{BB962C8B-B14F-4D97-AF65-F5344CB8AC3E}">
        <p14:creationId xmlns:p14="http://schemas.microsoft.com/office/powerpoint/2010/main" val="3511407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26A0D7"/>
          </a:solidFill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</a:rPr>
              <a:t>Ko </a:t>
            </a:r>
            <a:r>
              <a:rPr lang="en-US" sz="5400" b="1" dirty="0" err="1">
                <a:solidFill>
                  <a:schemeClr val="bg1"/>
                </a:solidFill>
              </a:rPr>
              <a:t>sam</a:t>
            </a:r>
            <a:r>
              <a:rPr lang="en-US" sz="5400" b="1" dirty="0">
                <a:solidFill>
                  <a:schemeClr val="bg1"/>
                </a:solidFill>
              </a:rPr>
              <a:t> ja?</a:t>
            </a:r>
            <a:endParaRPr lang="en-GB" sz="54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14F9EB-E2F4-4726-8919-C5558EF46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0" y="1050413"/>
            <a:ext cx="11620500" cy="5194707"/>
          </a:xfrm>
        </p:spPr>
        <p:txBody>
          <a:bodyPr>
            <a:normAutofit fontScale="92500"/>
          </a:bodyPr>
          <a:lstStyle/>
          <a:p>
            <a:r>
              <a:rPr lang="en-US" dirty="0" err="1"/>
              <a:t>Doktorski</a:t>
            </a:r>
            <a:r>
              <a:rPr lang="en-US" dirty="0"/>
              <a:t> </a:t>
            </a:r>
            <a:r>
              <a:rPr lang="en-US" dirty="0" err="1"/>
              <a:t>kandidat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Univerzitetu</a:t>
            </a:r>
            <a:r>
              <a:rPr lang="en-US" dirty="0"/>
              <a:t> Bon, </a:t>
            </a:r>
            <a:r>
              <a:rPr lang="en-US" dirty="0" err="1"/>
              <a:t>Nema</a:t>
            </a:r>
            <a:r>
              <a:rPr lang="sr-Latn-RS" dirty="0"/>
              <a:t>čka, na departmanu za istrazivanje tržišta poljoprivredno-prehrambenih proizvoda. </a:t>
            </a:r>
          </a:p>
          <a:p>
            <a:endParaRPr lang="sr-Latn-RS" dirty="0"/>
          </a:p>
          <a:p>
            <a:r>
              <a:rPr lang="sr-Latn-RS" b="1" dirty="0"/>
              <a:t>Tema disertacije</a:t>
            </a:r>
            <a:r>
              <a:rPr lang="sr-Latn-RS" dirty="0"/>
              <a:t>: Uticaj obaveznog označavanja zemlje porekla prehrambenih proizvoda na ponašanje potrošača i tržišne tokove. </a:t>
            </a:r>
            <a:endParaRPr lang="en-US" dirty="0"/>
          </a:p>
          <a:p>
            <a:endParaRPr lang="en-US" dirty="0"/>
          </a:p>
          <a:p>
            <a:r>
              <a:rPr lang="sr-Latn-RS" b="1" dirty="0"/>
              <a:t>Kontakt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milan.tatic@ilr.uni-bonn.de</a:t>
            </a:r>
            <a:endParaRPr lang="sr-Latn-R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/>
              <a:t>Više o mom institutu</a:t>
            </a:r>
            <a:r>
              <a:rPr lang="en-US" b="1" dirty="0"/>
              <a:t>:</a:t>
            </a:r>
            <a:r>
              <a:rPr lang="en-US" dirty="0"/>
              <a:t> </a:t>
            </a:r>
            <a:r>
              <a:rPr lang="en-US" dirty="0">
                <a:hlinkClick r:id="rId3"/>
              </a:rPr>
              <a:t>https://www.ilr1.uni-bonn.de/en</a:t>
            </a:r>
            <a:r>
              <a:rPr lang="en-US" dirty="0"/>
              <a:t> </a:t>
            </a:r>
            <a:endParaRPr lang="sr-Latn-RS" dirty="0"/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/>
              <a:t>Više o mojoj istraživačkoj grupi:</a:t>
            </a:r>
            <a:r>
              <a:rPr lang="sr-Latn-RS" dirty="0"/>
              <a:t> </a:t>
            </a:r>
            <a:r>
              <a:rPr lang="sr-Latn-RS" dirty="0">
                <a:hlinkClick r:id="rId4"/>
              </a:rPr>
              <a:t>http://www.ilr.uni-bonn.de/mafo/rsrch/for_e.htm</a:t>
            </a:r>
            <a:r>
              <a:rPr lang="sr-Latn-RS" dirty="0"/>
              <a:t> 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/>
              <a:t>Naš master program (na engleskom)</a:t>
            </a:r>
            <a:r>
              <a:rPr lang="en-US" b="1" dirty="0"/>
              <a:t>: </a:t>
            </a:r>
            <a:r>
              <a:rPr lang="en-US" dirty="0">
                <a:hlinkClick r:id="rId5"/>
              </a:rPr>
              <a:t>https://www.ilr1.uni-bonn.de/afeco/en</a:t>
            </a:r>
            <a:r>
              <a:rPr lang="en-US" dirty="0"/>
              <a:t>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312307"/>
            <a:ext cx="121920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3</a:t>
            </a:fld>
            <a:endParaRPr lang="en-GB" sz="1600" b="1"/>
          </a:p>
        </p:txBody>
      </p:sp>
    </p:spTree>
    <p:extLst>
      <p:ext uri="{BB962C8B-B14F-4D97-AF65-F5344CB8AC3E}">
        <p14:creationId xmlns:p14="http://schemas.microsoft.com/office/powerpoint/2010/main" val="4152940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26A0D7"/>
          </a:solidFill>
        </p:spPr>
        <p:txBody>
          <a:bodyPr>
            <a:normAutofit/>
          </a:bodyPr>
          <a:lstStyle/>
          <a:p>
            <a:pPr algn="ctr"/>
            <a:r>
              <a:rPr lang="sr-Latn-RS" sz="5400" b="1" dirty="0">
                <a:solidFill>
                  <a:schemeClr val="bg1"/>
                </a:solidFill>
              </a:rPr>
              <a:t>Agenda za danas</a:t>
            </a:r>
            <a:endParaRPr lang="en-GB" sz="5400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4</a:t>
            </a:fld>
            <a:endParaRPr lang="en-GB" sz="1600" b="1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8F2615-9291-4B51-93CC-68DFB9CDAF7B}"/>
              </a:ext>
            </a:extLst>
          </p:cNvPr>
          <p:cNvSpPr txBox="1">
            <a:spLocks/>
          </p:cNvSpPr>
          <p:nvPr/>
        </p:nvSpPr>
        <p:spPr>
          <a:xfrm>
            <a:off x="285750" y="1260246"/>
            <a:ext cx="11620500" cy="51947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sr-Latn-RS" dirty="0"/>
              <a:t>Analiziramo vaše odgovore prikupljene kroz Google forms.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/>
              <a:t>Statisticki metodi</a:t>
            </a:r>
            <a:r>
              <a:rPr lang="sr-Latn-RS" dirty="0"/>
              <a:t>: linearna regresija (Metod Najmanih Kvadrata) i t-test.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b="1" dirty="0"/>
              <a:t>Alat</a:t>
            </a:r>
            <a:r>
              <a:rPr lang="sr-Latn-RS" dirty="0"/>
              <a:t>: Microsoft Excel -&gt; Data analiysis add-in.</a:t>
            </a:r>
          </a:p>
          <a:p>
            <a:pPr marL="0" indent="0">
              <a:buNone/>
            </a:pPr>
            <a:endParaRPr lang="sr-Latn-RS" dirty="0"/>
          </a:p>
          <a:p>
            <a:pPr marL="0" indent="0">
              <a:buNone/>
            </a:pPr>
            <a:endParaRPr lang="sr-Latn-R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E74622F-2FFB-4580-BF97-301C297D82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446116"/>
              </p:ext>
            </p:extLst>
          </p:nvPr>
        </p:nvGraphicFramePr>
        <p:xfrm>
          <a:off x="381001" y="3047598"/>
          <a:ext cx="5429250" cy="2953365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5429250">
                  <a:extLst>
                    <a:ext uri="{9D8B030D-6E8A-4147-A177-3AD203B41FA5}">
                      <a16:colId xmlns:a16="http://schemas.microsoft.com/office/drawing/2014/main" val="1710678238"/>
                    </a:ext>
                  </a:extLst>
                </a:gridCol>
              </a:tblGrid>
              <a:tr h="590673">
                <a:tc>
                  <a:txBody>
                    <a:bodyPr/>
                    <a:lstStyle/>
                    <a:p>
                      <a:pPr algn="ctr"/>
                      <a:r>
                        <a:rPr lang="sr-Latn-RS" sz="3200" dirty="0"/>
                        <a:t>DEO I – (ne samo) teorija</a:t>
                      </a:r>
                      <a:endParaRPr lang="en-GB" sz="32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7142195"/>
                  </a:ext>
                </a:extLst>
              </a:tr>
              <a:tr h="59067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sr-Latn-RS" sz="2000" dirty="0"/>
                        <a:t>Kvalitativna vs. kvantitativna analiza</a:t>
                      </a:r>
                      <a:endParaRPr lang="en-GB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775926"/>
                  </a:ext>
                </a:extLst>
              </a:tr>
              <a:tr h="59067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sr-Latn-RS" sz="2000" dirty="0"/>
                        <a:t>Eksperimenti i vrste eksperimentalnog dizajna</a:t>
                      </a:r>
                      <a:endParaRPr lang="en-GB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2571800"/>
                  </a:ext>
                </a:extLst>
              </a:tr>
              <a:tr h="59067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sr-Latn-RS" sz="2000" dirty="0"/>
                        <a:t>Ankete – neki saveti i resursi</a:t>
                      </a:r>
                      <a:endParaRPr lang="en-GB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145956"/>
                  </a:ext>
                </a:extLst>
              </a:tr>
              <a:tr h="59067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sr-Latn-RS" sz="2000" dirty="0"/>
                        <a:t>Linearna regresija i t-testovi</a:t>
                      </a:r>
                      <a:endParaRPr lang="en-GB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395071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2D76C71-DF51-4B6F-920E-DCB0AC7D35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162050"/>
              </p:ext>
            </p:extLst>
          </p:nvPr>
        </p:nvGraphicFramePr>
        <p:xfrm>
          <a:off x="6381750" y="3047600"/>
          <a:ext cx="5429250" cy="2987688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5429250">
                  <a:extLst>
                    <a:ext uri="{9D8B030D-6E8A-4147-A177-3AD203B41FA5}">
                      <a16:colId xmlns:a16="http://schemas.microsoft.com/office/drawing/2014/main" val="1552585871"/>
                    </a:ext>
                  </a:extLst>
                </a:gridCol>
              </a:tblGrid>
              <a:tr h="544795">
                <a:tc>
                  <a:txBody>
                    <a:bodyPr/>
                    <a:lstStyle/>
                    <a:p>
                      <a:pPr algn="ctr"/>
                      <a:r>
                        <a:rPr lang="sr-Latn-RS" sz="3200" dirty="0"/>
                        <a:t>DEO II - primena</a:t>
                      </a:r>
                      <a:endParaRPr lang="en-GB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352756"/>
                  </a:ext>
                </a:extLst>
              </a:tr>
              <a:tr h="602142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sr-Latn-RS" sz="2000" dirty="0"/>
                        <a:t>Čišćenje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podataka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428759"/>
                  </a:ext>
                </a:extLst>
              </a:tr>
              <a:tr h="602142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 err="1"/>
                        <a:t>Kodiranje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podataka</a:t>
                      </a:r>
                      <a:endParaRPr lang="sr-Latn-R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0170375"/>
                  </a:ext>
                </a:extLst>
              </a:tr>
              <a:tr h="602142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sr-Latn-RS" sz="2000" dirty="0"/>
                        <a:t>Analiza podataka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161999"/>
                  </a:ext>
                </a:extLst>
              </a:tr>
              <a:tr h="60214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sr-Latn-RS" sz="2000" dirty="0"/>
                        <a:t>Prikazivanje rezultata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207519"/>
                  </a:ext>
                </a:extLst>
              </a:tr>
            </a:tbl>
          </a:graphicData>
        </a:graphic>
      </p:graphicFrame>
      <p:sp>
        <p:nvSpPr>
          <p:cNvPr id="11" name="Arrow: Striped Right 10">
            <a:extLst>
              <a:ext uri="{FF2B5EF4-FFF2-40B4-BE49-F238E27FC236}">
                <a16:creationId xmlns:a16="http://schemas.microsoft.com/office/drawing/2014/main" id="{D83D38D9-B0B3-4F43-AB95-69C8986FD0A5}"/>
              </a:ext>
            </a:extLst>
          </p:cNvPr>
          <p:cNvSpPr/>
          <p:nvPr/>
        </p:nvSpPr>
        <p:spPr>
          <a:xfrm>
            <a:off x="5738162" y="4161457"/>
            <a:ext cx="760596" cy="818147"/>
          </a:xfrm>
          <a:prstGeom prst="stripedRightArrow">
            <a:avLst/>
          </a:prstGeom>
          <a:solidFill>
            <a:srgbClr val="26A0D7"/>
          </a:solidFill>
          <a:ln>
            <a:solidFill>
              <a:srgbClr val="A5A5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469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DEO I: </a:t>
            </a:r>
            <a:r>
              <a:rPr lang="sr-Latn-RS" b="1" dirty="0">
                <a:solidFill>
                  <a:schemeClr val="bg1"/>
                </a:solidFill>
              </a:rPr>
              <a:t>Kvalitativna vs. kvantitativna analiza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5</a:t>
            </a:fld>
            <a:endParaRPr lang="en-GB" sz="1600" b="1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17A0C318-B2C3-4A3A-9AF5-764C84362B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3898620"/>
              </p:ext>
            </p:extLst>
          </p:nvPr>
        </p:nvGraphicFramePr>
        <p:xfrm>
          <a:off x="457201" y="1218789"/>
          <a:ext cx="5813120" cy="49026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Rectangle 17">
            <a:extLst>
              <a:ext uri="{FF2B5EF4-FFF2-40B4-BE49-F238E27FC236}">
                <a16:creationId xmlns:a16="http://schemas.microsoft.com/office/drawing/2014/main" id="{44CE4CC2-0F6D-43BB-B030-FE5FB2595B3B}"/>
              </a:ext>
            </a:extLst>
          </p:cNvPr>
          <p:cNvSpPr/>
          <p:nvPr/>
        </p:nvSpPr>
        <p:spPr>
          <a:xfrm>
            <a:off x="4635499" y="3226895"/>
            <a:ext cx="6781801" cy="886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§"/>
            </a:pPr>
            <a:r>
              <a:rPr lang="en-US" sz="2400" b="1" dirty="0" err="1"/>
              <a:t>Primarni</a:t>
            </a:r>
            <a:r>
              <a:rPr lang="en-US" sz="2400" b="1" dirty="0"/>
              <a:t> </a:t>
            </a:r>
            <a:r>
              <a:rPr lang="en-US" sz="2400" b="1" dirty="0" err="1"/>
              <a:t>izvori</a:t>
            </a:r>
            <a:r>
              <a:rPr lang="en-US" sz="2400" b="1" dirty="0"/>
              <a:t> – </a:t>
            </a:r>
            <a:r>
              <a:rPr lang="en-US" sz="2400" b="1" dirty="0" err="1"/>
              <a:t>npr</a:t>
            </a:r>
            <a:r>
              <a:rPr lang="en-US" sz="2400" b="1" dirty="0"/>
              <a:t>. </a:t>
            </a:r>
            <a:r>
              <a:rPr lang="sr-Latn-RS" sz="2400" b="1" dirty="0"/>
              <a:t>anketa kao vaša</a:t>
            </a:r>
          </a:p>
          <a:p>
            <a:pPr marL="285750" lvl="0" indent="-285750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§"/>
            </a:pPr>
            <a:r>
              <a:rPr lang="sr-Latn-RS" sz="2400" b="1" dirty="0"/>
              <a:t>Sekunadrni izvori – npr. RZS, Svetska Banka itd. </a:t>
            </a:r>
            <a:endParaRPr lang="en-GB" sz="24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786EDA0-EB99-465D-8649-8E6F9417FF49}"/>
              </a:ext>
            </a:extLst>
          </p:cNvPr>
          <p:cNvSpPr/>
          <p:nvPr/>
        </p:nvSpPr>
        <p:spPr>
          <a:xfrm>
            <a:off x="6502399" y="4773337"/>
            <a:ext cx="6972300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§"/>
            </a:pPr>
            <a:r>
              <a:rPr lang="sr-Latn-RS" sz="2400" b="1" dirty="0"/>
              <a:t>T-testovi</a:t>
            </a:r>
          </a:p>
          <a:p>
            <a:pPr marL="285750" lvl="0" indent="-285750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§"/>
            </a:pPr>
            <a:r>
              <a:rPr lang="sr-Latn-RS" sz="2400" b="1" dirty="0"/>
              <a:t>Linearna regresija</a:t>
            </a:r>
          </a:p>
          <a:p>
            <a:pPr marL="285750" lvl="0" indent="-285750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§"/>
            </a:pPr>
            <a:r>
              <a:rPr lang="sr-Latn-RS" sz="2400" b="1" dirty="0"/>
              <a:t>...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24395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DEO I: </a:t>
            </a:r>
            <a:r>
              <a:rPr lang="sr-Latn-RS" b="1" dirty="0">
                <a:solidFill>
                  <a:schemeClr val="bg1"/>
                </a:solidFill>
              </a:rPr>
              <a:t>Kvalitativna vs. kvantitativna analiza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6</a:t>
            </a:fld>
            <a:endParaRPr lang="en-GB" sz="1600" b="1"/>
          </a:p>
        </p:txBody>
      </p: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230D9737-7DBE-491B-A310-10B7FD0827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8308108"/>
              </p:ext>
            </p:extLst>
          </p:nvPr>
        </p:nvGraphicFramePr>
        <p:xfrm>
          <a:off x="282880" y="1196461"/>
          <a:ext cx="5813120" cy="49026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685B6442-FA15-4EEB-B109-4665FD367AA2}"/>
              </a:ext>
            </a:extLst>
          </p:cNvPr>
          <p:cNvSpPr/>
          <p:nvPr/>
        </p:nvSpPr>
        <p:spPr>
          <a:xfrm>
            <a:off x="4543119" y="3204567"/>
            <a:ext cx="7366001" cy="886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§"/>
            </a:pPr>
            <a:r>
              <a:rPr lang="en-US" sz="2400" b="1" dirty="0" err="1"/>
              <a:t>Primarni</a:t>
            </a:r>
            <a:r>
              <a:rPr lang="en-US" sz="2400" b="1" dirty="0"/>
              <a:t> </a:t>
            </a:r>
            <a:r>
              <a:rPr lang="en-US" sz="2400" b="1" dirty="0" err="1"/>
              <a:t>izvori</a:t>
            </a:r>
            <a:r>
              <a:rPr lang="en-US" sz="2400" b="1" dirty="0"/>
              <a:t> – </a:t>
            </a:r>
            <a:r>
              <a:rPr lang="en-US" sz="2400" b="1" dirty="0" err="1"/>
              <a:t>npr</a:t>
            </a:r>
            <a:r>
              <a:rPr lang="en-US" sz="2400" b="1" dirty="0"/>
              <a:t>. </a:t>
            </a:r>
            <a:r>
              <a:rPr lang="sr-Latn-RS" sz="2400" b="1" dirty="0"/>
              <a:t>fokus grupe ili panel diskusije</a:t>
            </a:r>
          </a:p>
          <a:p>
            <a:pPr marL="285750" lvl="0" indent="-285750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§"/>
            </a:pPr>
            <a:r>
              <a:rPr lang="sr-Latn-RS" sz="2400" b="1" dirty="0"/>
              <a:t>Sekunadrni izvori – npr. novinski članci, twitter, itd. </a:t>
            </a:r>
            <a:endParaRPr lang="en-GB" sz="24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393B11-8B61-405E-B1B5-52120C324467}"/>
              </a:ext>
            </a:extLst>
          </p:cNvPr>
          <p:cNvSpPr/>
          <p:nvPr/>
        </p:nvSpPr>
        <p:spPr>
          <a:xfrm>
            <a:off x="6257619" y="4982710"/>
            <a:ext cx="5096181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§"/>
            </a:pPr>
            <a:r>
              <a:rPr lang="sr-Latn-RS" sz="2400" b="1" dirty="0"/>
              <a:t>Analiza sadržaja, analiza narativa, tematska analiza i sl. </a:t>
            </a:r>
            <a:endParaRPr lang="en-GB" sz="2400" b="1" dirty="0"/>
          </a:p>
        </p:txBody>
      </p:sp>
      <p:sp>
        <p:nvSpPr>
          <p:cNvPr id="3" name="Speech Bubble: Oval 2">
            <a:extLst>
              <a:ext uri="{FF2B5EF4-FFF2-40B4-BE49-F238E27FC236}">
                <a16:creationId xmlns:a16="http://schemas.microsoft.com/office/drawing/2014/main" id="{CF15A320-58DD-44A3-BE77-ED15FB36207F}"/>
              </a:ext>
            </a:extLst>
          </p:cNvPr>
          <p:cNvSpPr/>
          <p:nvPr/>
        </p:nvSpPr>
        <p:spPr>
          <a:xfrm>
            <a:off x="4140200" y="1118160"/>
            <a:ext cx="6337300" cy="1912376"/>
          </a:xfrm>
          <a:prstGeom prst="wedgeEllipseCallout">
            <a:avLst>
              <a:gd name="adj1" fmla="val 39946"/>
              <a:gd name="adj2" fmla="val 61075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b="1" dirty="0">
                <a:solidFill>
                  <a:srgbClr val="FF0000"/>
                </a:solidFill>
              </a:rPr>
              <a:t>Kvalitativni podaci su vrlo vredni! Otvorena pitanja (short answer ili paragraph u google forms) u anketi vam mogu doneti kvalitativne podatke – imajte ovu opciju u vidu!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74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DEO I: </a:t>
            </a:r>
            <a:r>
              <a:rPr lang="sr-Latn-RS" b="1" dirty="0">
                <a:solidFill>
                  <a:schemeClr val="bg1"/>
                </a:solidFill>
              </a:rPr>
              <a:t>Eksperimenti i vrste eksperimentalnog dizajna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7</a:t>
            </a:fld>
            <a:endParaRPr lang="en-GB" sz="1600" b="1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A5FC5F-8334-4CF9-B788-47532E7597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222" b="4948"/>
          <a:stretch/>
        </p:blipFill>
        <p:spPr>
          <a:xfrm>
            <a:off x="1574800" y="992677"/>
            <a:ext cx="9144000" cy="531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095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DEO I: </a:t>
            </a:r>
            <a:r>
              <a:rPr lang="sr-Latn-RS" b="1" dirty="0">
                <a:solidFill>
                  <a:schemeClr val="bg1"/>
                </a:solidFill>
              </a:rPr>
              <a:t>Eksperimenti i vrste eksperimentalnog dizajna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8</a:t>
            </a:fld>
            <a:endParaRPr lang="en-GB" sz="1600" b="1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9BB330D-5CD1-4C1B-8959-4E947DF72E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49" y="1249183"/>
            <a:ext cx="11620500" cy="541577"/>
          </a:xfrm>
        </p:spPr>
        <p:txBody>
          <a:bodyPr>
            <a:normAutofit/>
          </a:bodyPr>
          <a:lstStyle/>
          <a:p>
            <a:r>
              <a:rPr lang="sr-Latn-RS" dirty="0"/>
              <a:t>Eksperimenti nisu rezervisani samo za medicinu već se korsite i u marketingu.</a:t>
            </a:r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endParaRPr lang="sr-Latn-R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25271AD-E478-4D88-999D-3EADED5D18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314690"/>
              </p:ext>
            </p:extLst>
          </p:nvPr>
        </p:nvGraphicFramePr>
        <p:xfrm>
          <a:off x="698499" y="2864765"/>
          <a:ext cx="10794999" cy="2608627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3598333">
                  <a:extLst>
                    <a:ext uri="{9D8B030D-6E8A-4147-A177-3AD203B41FA5}">
                      <a16:colId xmlns:a16="http://schemas.microsoft.com/office/drawing/2014/main" val="2970949832"/>
                    </a:ext>
                  </a:extLst>
                </a:gridCol>
                <a:gridCol w="3598333">
                  <a:extLst>
                    <a:ext uri="{9D8B030D-6E8A-4147-A177-3AD203B41FA5}">
                      <a16:colId xmlns:a16="http://schemas.microsoft.com/office/drawing/2014/main" val="3583523697"/>
                    </a:ext>
                  </a:extLst>
                </a:gridCol>
                <a:gridCol w="3598333">
                  <a:extLst>
                    <a:ext uri="{9D8B030D-6E8A-4147-A177-3AD203B41FA5}">
                      <a16:colId xmlns:a16="http://schemas.microsoft.com/office/drawing/2014/main" val="2090946850"/>
                    </a:ext>
                  </a:extLst>
                </a:gridCol>
              </a:tblGrid>
              <a:tr h="92931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dirty="0"/>
                        <a:t>(1)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dirty="0"/>
                        <a:t>Eksperiment između subjekata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dirty="0"/>
                        <a:t>(2)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dirty="0"/>
                        <a:t>Eksperiment unutar subjekata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dirty="0"/>
                        <a:t>(3)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dirty="0"/>
                        <a:t>Eksperiment između i unutar subjekata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344718"/>
                  </a:ext>
                </a:extLst>
              </a:tr>
              <a:tr h="167931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09504937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6F79B6F0-4048-48AB-80C2-795E79C83D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673" t="15768" r="53463" b="74729"/>
          <a:stretch/>
        </p:blipFill>
        <p:spPr>
          <a:xfrm>
            <a:off x="1136383" y="3938314"/>
            <a:ext cx="953312" cy="5757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278A733-AAA4-4545-A4F8-32618E8883E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33673" t="15768" r="53463" b="74729"/>
          <a:stretch/>
        </p:blipFill>
        <p:spPr>
          <a:xfrm>
            <a:off x="2907982" y="3902065"/>
            <a:ext cx="953312" cy="57573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65DB3C2-C2F7-454A-89C2-C1DA289E93C0}"/>
              </a:ext>
            </a:extLst>
          </p:cNvPr>
          <p:cNvSpPr/>
          <p:nvPr/>
        </p:nvSpPr>
        <p:spPr>
          <a:xfrm>
            <a:off x="1411702" y="4835510"/>
            <a:ext cx="402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2800" b="1" dirty="0"/>
              <a:t>A</a:t>
            </a:r>
            <a:endParaRPr lang="en-GB" sz="2800" b="1" dirty="0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37C4EAD1-D7F0-4119-A70A-E472440B88B9}"/>
              </a:ext>
            </a:extLst>
          </p:cNvPr>
          <p:cNvSpPr/>
          <p:nvPr/>
        </p:nvSpPr>
        <p:spPr>
          <a:xfrm>
            <a:off x="1516786" y="4454149"/>
            <a:ext cx="192505" cy="441261"/>
          </a:xfrm>
          <a:prstGeom prst="downArrow">
            <a:avLst/>
          </a:prstGeom>
          <a:noFill/>
          <a:ln>
            <a:solidFill>
              <a:srgbClr val="292B2A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01DA13B-3D1D-455A-97E8-D0FE6A37C79C}"/>
              </a:ext>
            </a:extLst>
          </p:cNvPr>
          <p:cNvSpPr/>
          <p:nvPr/>
        </p:nvSpPr>
        <p:spPr>
          <a:xfrm>
            <a:off x="3181146" y="4835510"/>
            <a:ext cx="386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2800" b="1" dirty="0"/>
              <a:t>B</a:t>
            </a:r>
            <a:endParaRPr lang="en-GB" sz="2800" b="1" dirty="0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9B2B78F6-C037-4D19-9660-9B3EB1A1744A}"/>
              </a:ext>
            </a:extLst>
          </p:cNvPr>
          <p:cNvSpPr/>
          <p:nvPr/>
        </p:nvSpPr>
        <p:spPr>
          <a:xfrm>
            <a:off x="3286230" y="4454149"/>
            <a:ext cx="192505" cy="441261"/>
          </a:xfrm>
          <a:prstGeom prst="downArrow">
            <a:avLst/>
          </a:prstGeom>
          <a:noFill/>
          <a:ln>
            <a:solidFill>
              <a:srgbClr val="292B2A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CE5DF1C-50FD-4C86-A877-0FC0F75DF0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673" t="15768" r="53463" b="74729"/>
          <a:stretch/>
        </p:blipFill>
        <p:spPr>
          <a:xfrm>
            <a:off x="4705927" y="4099044"/>
            <a:ext cx="953312" cy="57573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04B65F6-DA87-4E5E-9543-7F1AF3D9DFF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33673" t="15768" r="53463" b="74729"/>
          <a:stretch/>
        </p:blipFill>
        <p:spPr>
          <a:xfrm>
            <a:off x="4705927" y="4614879"/>
            <a:ext cx="953312" cy="57573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35D80E48-FA16-4D74-ABBF-CD1B43E7C7F8}"/>
              </a:ext>
            </a:extLst>
          </p:cNvPr>
          <p:cNvSpPr/>
          <p:nvPr/>
        </p:nvSpPr>
        <p:spPr>
          <a:xfrm>
            <a:off x="6075952" y="4353269"/>
            <a:ext cx="402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2800" b="1" dirty="0"/>
              <a:t>A</a:t>
            </a:r>
            <a:endParaRPr lang="en-GB" sz="2800" b="1" dirty="0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C04EED09-00C5-48B5-96AF-D50064E5FBCB}"/>
              </a:ext>
            </a:extLst>
          </p:cNvPr>
          <p:cNvSpPr/>
          <p:nvPr/>
        </p:nvSpPr>
        <p:spPr>
          <a:xfrm rot="16200000">
            <a:off x="5712617" y="4405004"/>
            <a:ext cx="192505" cy="441261"/>
          </a:xfrm>
          <a:prstGeom prst="downArrow">
            <a:avLst/>
          </a:prstGeom>
          <a:noFill/>
          <a:ln>
            <a:solidFill>
              <a:srgbClr val="292B2A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D483DE76-BBB7-41D8-AD75-68C615EDF148}"/>
              </a:ext>
            </a:extLst>
          </p:cNvPr>
          <p:cNvSpPr/>
          <p:nvPr/>
        </p:nvSpPr>
        <p:spPr>
          <a:xfrm rot="16200000">
            <a:off x="6636073" y="4405005"/>
            <a:ext cx="192505" cy="441261"/>
          </a:xfrm>
          <a:prstGeom prst="downArrow">
            <a:avLst/>
          </a:prstGeom>
          <a:noFill/>
          <a:ln>
            <a:solidFill>
              <a:srgbClr val="292B2A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96B8DF7-CD97-4AE2-B141-AF82503F4BDB}"/>
              </a:ext>
            </a:extLst>
          </p:cNvPr>
          <p:cNvSpPr/>
          <p:nvPr/>
        </p:nvSpPr>
        <p:spPr>
          <a:xfrm>
            <a:off x="7004462" y="4359790"/>
            <a:ext cx="386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2800" b="1" dirty="0"/>
              <a:t>B</a:t>
            </a:r>
            <a:endParaRPr lang="en-GB" sz="2800" b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1B66F8D-D60F-46D4-AF9A-6961BE324C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673" t="15768" r="53463" b="74729"/>
          <a:stretch/>
        </p:blipFill>
        <p:spPr>
          <a:xfrm>
            <a:off x="8471940" y="3999607"/>
            <a:ext cx="953312" cy="5757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9299497-5E0C-40E2-AEF0-90E0A576764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33673" t="15768" r="53463" b="74729"/>
          <a:stretch/>
        </p:blipFill>
        <p:spPr>
          <a:xfrm>
            <a:off x="8473085" y="4707486"/>
            <a:ext cx="953312" cy="575735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F221C539-4DEE-46F3-9CA3-A4B8AEAE86C9}"/>
              </a:ext>
            </a:extLst>
          </p:cNvPr>
          <p:cNvSpPr/>
          <p:nvPr/>
        </p:nvSpPr>
        <p:spPr>
          <a:xfrm>
            <a:off x="9936723" y="3984308"/>
            <a:ext cx="402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2800" b="1" dirty="0"/>
              <a:t>A</a:t>
            </a:r>
            <a:endParaRPr lang="en-GB" sz="2800" b="1" dirty="0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60C7ADAD-25EB-494A-B6B0-18A18CEE03FE}"/>
              </a:ext>
            </a:extLst>
          </p:cNvPr>
          <p:cNvSpPr/>
          <p:nvPr/>
        </p:nvSpPr>
        <p:spPr>
          <a:xfrm rot="16200000">
            <a:off x="9573629" y="4042907"/>
            <a:ext cx="192505" cy="441261"/>
          </a:xfrm>
          <a:prstGeom prst="downArrow">
            <a:avLst/>
          </a:prstGeom>
          <a:noFill/>
          <a:ln>
            <a:solidFill>
              <a:srgbClr val="292B2A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DB7C28DD-9357-446A-B12C-FBAB83B23C1C}"/>
              </a:ext>
            </a:extLst>
          </p:cNvPr>
          <p:cNvSpPr/>
          <p:nvPr/>
        </p:nvSpPr>
        <p:spPr>
          <a:xfrm rot="16200000">
            <a:off x="10496844" y="4036044"/>
            <a:ext cx="192505" cy="441261"/>
          </a:xfrm>
          <a:prstGeom prst="downArrow">
            <a:avLst/>
          </a:prstGeom>
          <a:noFill/>
          <a:ln>
            <a:solidFill>
              <a:srgbClr val="292B2A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2CD1A45-A209-46F4-BF05-C85BC35F1993}"/>
              </a:ext>
            </a:extLst>
          </p:cNvPr>
          <p:cNvSpPr/>
          <p:nvPr/>
        </p:nvSpPr>
        <p:spPr>
          <a:xfrm>
            <a:off x="10865233" y="3990829"/>
            <a:ext cx="386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2800" b="1" dirty="0"/>
              <a:t>B</a:t>
            </a:r>
            <a:endParaRPr lang="en-GB" sz="28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5A1514C-D3E1-4EE9-BE40-CF28D6B17528}"/>
              </a:ext>
            </a:extLst>
          </p:cNvPr>
          <p:cNvSpPr/>
          <p:nvPr/>
        </p:nvSpPr>
        <p:spPr>
          <a:xfrm>
            <a:off x="9936723" y="4692846"/>
            <a:ext cx="402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2800" b="1" dirty="0"/>
              <a:t>A</a:t>
            </a:r>
            <a:endParaRPr lang="en-GB" sz="2800" b="1" dirty="0"/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B08A55E0-CB1F-498A-A844-008B2C7488F7}"/>
              </a:ext>
            </a:extLst>
          </p:cNvPr>
          <p:cNvSpPr/>
          <p:nvPr/>
        </p:nvSpPr>
        <p:spPr>
          <a:xfrm rot="16200000">
            <a:off x="9573388" y="4744581"/>
            <a:ext cx="192505" cy="441261"/>
          </a:xfrm>
          <a:prstGeom prst="downArrow">
            <a:avLst/>
          </a:prstGeom>
          <a:noFill/>
          <a:ln>
            <a:solidFill>
              <a:srgbClr val="292B2A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id="{C11DF4DB-33FF-496C-8718-02392496D24F}"/>
              </a:ext>
            </a:extLst>
          </p:cNvPr>
          <p:cNvSpPr/>
          <p:nvPr/>
        </p:nvSpPr>
        <p:spPr>
          <a:xfrm rot="16200000">
            <a:off x="10496844" y="4744582"/>
            <a:ext cx="192505" cy="441261"/>
          </a:xfrm>
          <a:prstGeom prst="downArrow">
            <a:avLst/>
          </a:prstGeom>
          <a:noFill/>
          <a:ln>
            <a:solidFill>
              <a:srgbClr val="292B2A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0756AF1-5747-4EB1-9CD5-31DF4A96ADE6}"/>
              </a:ext>
            </a:extLst>
          </p:cNvPr>
          <p:cNvSpPr/>
          <p:nvPr/>
        </p:nvSpPr>
        <p:spPr>
          <a:xfrm>
            <a:off x="10865233" y="4699367"/>
            <a:ext cx="386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2800" b="1" dirty="0"/>
              <a:t>B</a:t>
            </a:r>
            <a:endParaRPr lang="en-GB" sz="2800" b="1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5B28456-1647-4161-AFC6-01AAA0B0021E}"/>
              </a:ext>
            </a:extLst>
          </p:cNvPr>
          <p:cNvSpPr/>
          <p:nvPr/>
        </p:nvSpPr>
        <p:spPr>
          <a:xfrm>
            <a:off x="8007685" y="4012611"/>
            <a:ext cx="4972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2800" b="1" dirty="0"/>
              <a:t>C</a:t>
            </a:r>
            <a:r>
              <a:rPr lang="sr-Latn-RS" sz="2800" b="1" baseline="-25000" dirty="0"/>
              <a:t>1</a:t>
            </a:r>
            <a:endParaRPr lang="en-GB" sz="2800" b="1" baseline="-25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5685698-D187-4B89-8FD7-8C5CF4284B54}"/>
              </a:ext>
            </a:extLst>
          </p:cNvPr>
          <p:cNvSpPr/>
          <p:nvPr/>
        </p:nvSpPr>
        <p:spPr>
          <a:xfrm>
            <a:off x="8047798" y="4715678"/>
            <a:ext cx="4972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2800" b="1" dirty="0"/>
              <a:t>C</a:t>
            </a:r>
            <a:r>
              <a:rPr lang="sr-Latn-RS" sz="2800" b="1" baseline="-25000" dirty="0"/>
              <a:t>2</a:t>
            </a:r>
            <a:endParaRPr lang="en-GB" sz="2800" b="1" baseline="-250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1A40601-F127-4964-AA62-9FB2E5D6ADB1}"/>
              </a:ext>
            </a:extLst>
          </p:cNvPr>
          <p:cNvSpPr/>
          <p:nvPr/>
        </p:nvSpPr>
        <p:spPr>
          <a:xfrm>
            <a:off x="698499" y="5534397"/>
            <a:ext cx="10794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b="1" i="1" dirty="0"/>
              <a:t>Primer za oznake</a:t>
            </a:r>
            <a:r>
              <a:rPr lang="sr-Latn-RS" i="1" dirty="0"/>
              <a:t>: A je sladoled jedan, B je sladoled dva, C</a:t>
            </a:r>
            <a:r>
              <a:rPr lang="sr-Latn-RS" i="1" baseline="-25000" dirty="0"/>
              <a:t>1</a:t>
            </a:r>
            <a:r>
              <a:rPr lang="sr-Latn-RS" i="1" dirty="0"/>
              <a:t> slike mora i letnjih destinacija, C</a:t>
            </a:r>
            <a:r>
              <a:rPr lang="sr-Latn-RS" i="1" baseline="-25000" dirty="0"/>
              <a:t>2 </a:t>
            </a:r>
            <a:r>
              <a:rPr lang="sr-Latn-RS" i="1" dirty="0"/>
              <a:t>slike gojaznih ljudi. Istraživače zanima npr. stav potrošača prema sladoledima jedan i dva. </a:t>
            </a:r>
            <a:endParaRPr lang="en-GB" i="1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CB3D1AC-7CAB-4494-92D0-106DB2878EFD}"/>
              </a:ext>
            </a:extLst>
          </p:cNvPr>
          <p:cNvSpPr/>
          <p:nvPr/>
        </p:nvSpPr>
        <p:spPr>
          <a:xfrm>
            <a:off x="285748" y="2049433"/>
            <a:ext cx="116205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sr-Latn-RS" sz="2800" dirty="0"/>
              <a:t>Anketa koje je bazirana na eksperimentalnom dizajnu može da primenjuje: </a:t>
            </a:r>
          </a:p>
        </p:txBody>
      </p:sp>
    </p:spTree>
    <p:extLst>
      <p:ext uri="{BB962C8B-B14F-4D97-AF65-F5344CB8AC3E}">
        <p14:creationId xmlns:p14="http://schemas.microsoft.com/office/powerpoint/2010/main" val="1150178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/>
      <p:bldP spid="17" grpId="0" animBg="1"/>
      <p:bldP spid="20" grpId="0"/>
      <p:bldP spid="21" grpId="0" animBg="1"/>
      <p:bldP spid="22" grpId="0" animBg="1"/>
      <p:bldP spid="23" grpId="0"/>
      <p:bldP spid="26" grpId="0"/>
      <p:bldP spid="27" grpId="0" animBg="1"/>
      <p:bldP spid="28" grpId="0" animBg="1"/>
      <p:bldP spid="29" grpId="0"/>
      <p:bldP spid="30" grpId="0"/>
      <p:bldP spid="31" grpId="0" animBg="1"/>
      <p:bldP spid="32" grpId="0" animBg="1"/>
      <p:bldP spid="33" grpId="0"/>
      <p:bldP spid="34" grpId="0"/>
      <p:bldP spid="35" grpId="0"/>
      <p:bldP spid="37" grpId="0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9D403-59E4-468F-A80E-472FADEC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3226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DEO I: </a:t>
            </a:r>
            <a:r>
              <a:rPr lang="sr-Latn-RS" b="1" dirty="0">
                <a:solidFill>
                  <a:schemeClr val="bg1"/>
                </a:solidFill>
              </a:rPr>
              <a:t>Eksperimenti i vrste eksperimentalnog dizajna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773E49-00DC-4627-9883-70CA82781272}"/>
              </a:ext>
            </a:extLst>
          </p:cNvPr>
          <p:cNvCxnSpPr/>
          <p:nvPr/>
        </p:nvCxnSpPr>
        <p:spPr>
          <a:xfrm>
            <a:off x="0" y="6312310"/>
            <a:ext cx="12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E71BD-B365-4C36-A6E1-F0B4A247D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6312307"/>
            <a:ext cx="12090400" cy="545693"/>
          </a:xfrm>
        </p:spPr>
        <p:txBody>
          <a:bodyPr/>
          <a:lstStyle/>
          <a:p>
            <a:pPr algn="ctr"/>
            <a:fld id="{B4B17E55-ABFF-496E-8920-F81BAD8E1FCF}" type="slidenum">
              <a:rPr lang="en-GB" sz="1600" b="1" smtClean="0"/>
              <a:pPr algn="ctr"/>
              <a:t>9</a:t>
            </a:fld>
            <a:endParaRPr lang="en-GB" sz="1600" b="1"/>
          </a:p>
        </p:txBody>
      </p:sp>
      <p:sp>
        <p:nvSpPr>
          <p:cNvPr id="36" name="Speech Bubble: Oval 35">
            <a:extLst>
              <a:ext uri="{FF2B5EF4-FFF2-40B4-BE49-F238E27FC236}">
                <a16:creationId xmlns:a16="http://schemas.microsoft.com/office/drawing/2014/main" id="{EA0FD0D9-FF40-4F78-B420-9BD1E4348EBF}"/>
              </a:ext>
            </a:extLst>
          </p:cNvPr>
          <p:cNvSpPr/>
          <p:nvPr/>
        </p:nvSpPr>
        <p:spPr>
          <a:xfrm>
            <a:off x="946150" y="1205678"/>
            <a:ext cx="10299700" cy="4884176"/>
          </a:xfrm>
          <a:prstGeom prst="wedgeEllipseCallout">
            <a:avLst>
              <a:gd name="adj1" fmla="val -333"/>
              <a:gd name="adj2" fmla="val 48616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rgbClr val="FF0000"/>
                </a:solidFill>
              </a:rPr>
              <a:t>Na vama je da razmilite da li eksperimentalni dizajn može da vam bude od koristi, i koji je pravi za vas. </a:t>
            </a:r>
          </a:p>
          <a:p>
            <a:pPr algn="ctr"/>
            <a:endParaRPr lang="sr-Latn-RS" sz="2400" b="1" dirty="0">
              <a:solidFill>
                <a:srgbClr val="FF0000"/>
              </a:solidFill>
            </a:endParaRPr>
          </a:p>
          <a:p>
            <a:pPr algn="ctr"/>
            <a:r>
              <a:rPr lang="sr-Latn-RS" sz="2400" b="1" dirty="0">
                <a:solidFill>
                  <a:srgbClr val="FF0000"/>
                </a:solidFill>
              </a:rPr>
              <a:t>Vodite računa da morate da budete u mogućnosti da nasumično rasporedite ispitanike ukoliko se odlučite za dizajn (1) i (3).</a:t>
            </a:r>
          </a:p>
          <a:p>
            <a:pPr algn="ctr"/>
            <a:endParaRPr lang="sr-Latn-RS" sz="2400" b="1" dirty="0">
              <a:solidFill>
                <a:srgbClr val="FF0000"/>
              </a:solidFill>
            </a:endParaRPr>
          </a:p>
          <a:p>
            <a:pPr algn="ctr"/>
            <a:r>
              <a:rPr lang="sr-Latn-RS" sz="2400" b="1" dirty="0">
                <a:solidFill>
                  <a:srgbClr val="FF0000"/>
                </a:solidFill>
              </a:rPr>
              <a:t>Ukoliko koristite (2), nasumično raspoređivanje vam nije potrebeno.  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81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2037</Words>
  <Application>Microsoft Office PowerPoint</Application>
  <PresentationFormat>Široki ekran</PresentationFormat>
  <Paragraphs>255</Paragraphs>
  <Slides>26</Slides>
  <Notes>8</Notes>
  <HiddenSlides>0</HiddenSlides>
  <MMClips>0</MMClips>
  <ScaleCrop>false</ScaleCrop>
  <HeadingPairs>
    <vt:vector size="6" baseType="variant">
      <vt:variant>
        <vt:lpstr>Korišćeni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Wingdings</vt:lpstr>
      <vt:lpstr>Office Theme</vt:lpstr>
      <vt:lpstr>PowerPoint prezentacija</vt:lpstr>
      <vt:lpstr>Radionica:  Analiza podataka prikupljenih upitnikom</vt:lpstr>
      <vt:lpstr>Ko sam ja?</vt:lpstr>
      <vt:lpstr>Agenda za danas</vt:lpstr>
      <vt:lpstr>DEO I: Kvalitativna vs. kvantitativna analiza </vt:lpstr>
      <vt:lpstr>DEO I: Kvalitativna vs. kvantitativna analiza </vt:lpstr>
      <vt:lpstr>DEO I: Eksperimenti i vrste eksperimentalnog dizajna</vt:lpstr>
      <vt:lpstr>DEO I: Eksperimenti i vrste eksperimentalnog dizajna</vt:lpstr>
      <vt:lpstr>DEO I: Eksperimenti i vrste eksperimentalnog dizajna</vt:lpstr>
      <vt:lpstr>DEO I: Ankete – neki saveti i resursi</vt:lpstr>
      <vt:lpstr>DEO I: Linearna regresija i t-test</vt:lpstr>
      <vt:lpstr>DEO I: Linearna regresija i t-test</vt:lpstr>
      <vt:lpstr>DEO I: Bonus</vt:lpstr>
      <vt:lpstr>DEO I: Bonus</vt:lpstr>
      <vt:lpstr>DEO I: Linearna regresija i t-test</vt:lpstr>
      <vt:lpstr>Naša anketa</vt:lpstr>
      <vt:lpstr>Naša anketa</vt:lpstr>
      <vt:lpstr>DEO II: Čišćenje podataka</vt:lpstr>
      <vt:lpstr>DEO II: Kodiranje podataka</vt:lpstr>
      <vt:lpstr>DEO II: Kodiranje podataka</vt:lpstr>
      <vt:lpstr>DEO II: Analiza podataka</vt:lpstr>
      <vt:lpstr>DEO II: Analiza podataka</vt:lpstr>
      <vt:lpstr>DEO II: Prikazivanje rezultata</vt:lpstr>
      <vt:lpstr>DEO II: Prikazivanje rezultata</vt:lpstr>
      <vt:lpstr>DEO II: Prikazivanje rezultata</vt:lpstr>
      <vt:lpstr>KRAJ!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Analiza podataka prikupljenih upitnikom</dc:title>
  <dc:creator>Milan Tatic</dc:creator>
  <cp:lastModifiedBy>Бојан Матковски</cp:lastModifiedBy>
  <cp:revision>63</cp:revision>
  <dcterms:created xsi:type="dcterms:W3CDTF">2023-03-28T09:31:21Z</dcterms:created>
  <dcterms:modified xsi:type="dcterms:W3CDTF">2023-11-10T09:47:18Z</dcterms:modified>
</cp:coreProperties>
</file>